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 id="2147483682" r:id="rId2"/>
  </p:sldMasterIdLst>
  <p:notesMasterIdLst>
    <p:notesMasterId r:id="rId42"/>
  </p:notesMasterIdLst>
  <p:handoutMasterIdLst>
    <p:handoutMasterId r:id="rId43"/>
  </p:handoutMasterIdLst>
  <p:sldIdLst>
    <p:sldId id="500" r:id="rId3"/>
    <p:sldId id="365" r:id="rId4"/>
    <p:sldId id="442" r:id="rId5"/>
    <p:sldId id="461" r:id="rId6"/>
    <p:sldId id="477" r:id="rId7"/>
    <p:sldId id="446" r:id="rId8"/>
    <p:sldId id="444" r:id="rId9"/>
    <p:sldId id="445" r:id="rId10"/>
    <p:sldId id="513" r:id="rId11"/>
    <p:sldId id="520" r:id="rId12"/>
    <p:sldId id="463" r:id="rId13"/>
    <p:sldId id="464" r:id="rId14"/>
    <p:sldId id="528" r:id="rId15"/>
    <p:sldId id="468" r:id="rId16"/>
    <p:sldId id="529" r:id="rId17"/>
    <p:sldId id="517" r:id="rId18"/>
    <p:sldId id="471" r:id="rId19"/>
    <p:sldId id="472" r:id="rId20"/>
    <p:sldId id="473" r:id="rId21"/>
    <p:sldId id="474" r:id="rId22"/>
    <p:sldId id="453" r:id="rId23"/>
    <p:sldId id="530" r:id="rId24"/>
    <p:sldId id="448" r:id="rId25"/>
    <p:sldId id="449" r:id="rId26"/>
    <p:sldId id="450" r:id="rId27"/>
    <p:sldId id="523" r:id="rId28"/>
    <p:sldId id="524" r:id="rId29"/>
    <p:sldId id="525" r:id="rId30"/>
    <p:sldId id="488" r:id="rId31"/>
    <p:sldId id="526" r:id="rId32"/>
    <p:sldId id="527" r:id="rId33"/>
    <p:sldId id="531" r:id="rId34"/>
    <p:sldId id="420" r:id="rId35"/>
    <p:sldId id="458" r:id="rId36"/>
    <p:sldId id="457" r:id="rId37"/>
    <p:sldId id="412" r:id="rId38"/>
    <p:sldId id="459" r:id="rId39"/>
    <p:sldId id="460" r:id="rId40"/>
    <p:sldId id="504" r:id="rId41"/>
  </p:sldIdLst>
  <p:sldSz cx="9144000" cy="6858000" type="screen4x3"/>
  <p:notesSz cx="7315200" cy="9601200"/>
  <p:embeddedFontLst>
    <p:embeddedFont>
      <p:font typeface="Times" panose="02020603050405020304" pitchFamily="18" charset="0"/>
      <p:regular r:id="rId44"/>
      <p:bold r:id="rId45"/>
      <p:italic r:id="rId46"/>
      <p:boldItalic r:id="rId47"/>
    </p:embeddedFont>
    <p:embeddedFont>
      <p:font typeface="ＭＳ Ｐゴシック" panose="020B0600070205080204" pitchFamily="34" charset="-128"/>
      <p:regular r:id="rId48"/>
    </p:embeddedFont>
    <p:embeddedFont>
      <p:font typeface="Calibri" panose="020F0502020204030204" pitchFamily="34" charset="0"/>
      <p:regular r:id="rId49"/>
      <p:bold r:id="rId50"/>
      <p:italic r:id="rId51"/>
      <p:boldItalic r:id="rId52"/>
    </p:embeddedFont>
  </p:embeddedFontLst>
  <p:defaultTextStyle>
    <a:defPPr>
      <a:defRPr lang="en-US"/>
    </a:defPPr>
    <a:lvl1pPr algn="l" rtl="0" eaLnBrk="0" fontAlgn="base" hangingPunct="0">
      <a:spcBef>
        <a:spcPct val="0"/>
      </a:spcBef>
      <a:spcAft>
        <a:spcPct val="0"/>
      </a:spcAft>
      <a:defRPr sz="2400" kern="1200" baseline="-25000">
        <a:solidFill>
          <a:schemeClr val="tx1"/>
        </a:solidFill>
        <a:latin typeface="Arial" charset="0"/>
        <a:ea typeface="+mn-ea"/>
        <a:cs typeface="+mn-cs"/>
      </a:defRPr>
    </a:lvl1pPr>
    <a:lvl2pPr marL="457200" algn="l" rtl="0" eaLnBrk="0" fontAlgn="base" hangingPunct="0">
      <a:spcBef>
        <a:spcPct val="0"/>
      </a:spcBef>
      <a:spcAft>
        <a:spcPct val="0"/>
      </a:spcAft>
      <a:defRPr sz="2400" kern="1200" baseline="-25000">
        <a:solidFill>
          <a:schemeClr val="tx1"/>
        </a:solidFill>
        <a:latin typeface="Arial" charset="0"/>
        <a:ea typeface="+mn-ea"/>
        <a:cs typeface="+mn-cs"/>
      </a:defRPr>
    </a:lvl2pPr>
    <a:lvl3pPr marL="914400" algn="l" rtl="0" eaLnBrk="0" fontAlgn="base" hangingPunct="0">
      <a:spcBef>
        <a:spcPct val="0"/>
      </a:spcBef>
      <a:spcAft>
        <a:spcPct val="0"/>
      </a:spcAft>
      <a:defRPr sz="2400" kern="1200" baseline="-25000">
        <a:solidFill>
          <a:schemeClr val="tx1"/>
        </a:solidFill>
        <a:latin typeface="Arial"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Arial"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Arial" charset="0"/>
        <a:ea typeface="+mn-ea"/>
        <a:cs typeface="+mn-cs"/>
      </a:defRPr>
    </a:lvl5pPr>
    <a:lvl6pPr marL="2286000" algn="l" defTabSz="914400" rtl="0" eaLnBrk="1" latinLnBrk="0" hangingPunct="1">
      <a:defRPr sz="2400" kern="1200" baseline="-25000">
        <a:solidFill>
          <a:schemeClr val="tx1"/>
        </a:solidFill>
        <a:latin typeface="Arial" charset="0"/>
        <a:ea typeface="+mn-ea"/>
        <a:cs typeface="+mn-cs"/>
      </a:defRPr>
    </a:lvl6pPr>
    <a:lvl7pPr marL="2743200" algn="l" defTabSz="914400" rtl="0" eaLnBrk="1" latinLnBrk="0" hangingPunct="1">
      <a:defRPr sz="2400" kern="1200" baseline="-25000">
        <a:solidFill>
          <a:schemeClr val="tx1"/>
        </a:solidFill>
        <a:latin typeface="Arial" charset="0"/>
        <a:ea typeface="+mn-ea"/>
        <a:cs typeface="+mn-cs"/>
      </a:defRPr>
    </a:lvl7pPr>
    <a:lvl8pPr marL="3200400" algn="l" defTabSz="914400" rtl="0" eaLnBrk="1" latinLnBrk="0" hangingPunct="1">
      <a:defRPr sz="2400" kern="1200" baseline="-25000">
        <a:solidFill>
          <a:schemeClr val="tx1"/>
        </a:solidFill>
        <a:latin typeface="Arial" charset="0"/>
        <a:ea typeface="+mn-ea"/>
        <a:cs typeface="+mn-cs"/>
      </a:defRPr>
    </a:lvl8pPr>
    <a:lvl9pPr marL="3657600" algn="l" defTabSz="914400" rtl="0" eaLnBrk="1" latinLnBrk="0" hangingPunct="1">
      <a:defRPr sz="24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84D10"/>
    <a:srgbClr val="00703C"/>
    <a:srgbClr val="BB7D63"/>
    <a:srgbClr val="6C8DC5"/>
    <a:srgbClr val="BAE0CD"/>
    <a:srgbClr val="73C6A1"/>
    <a:srgbClr val="9C3C25"/>
    <a:srgbClr val="B5121B"/>
    <a:srgbClr val="0076C0"/>
    <a:srgbClr val="00A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autoAdjust="0"/>
    <p:restoredTop sz="89866" autoAdjust="0"/>
  </p:normalViewPr>
  <p:slideViewPr>
    <p:cSldViewPr snapToGrid="0">
      <p:cViewPr>
        <p:scale>
          <a:sx n="100" d="100"/>
          <a:sy n="100" d="100"/>
        </p:scale>
        <p:origin x="-396" y="-150"/>
      </p:cViewPr>
      <p:guideLst>
        <p:guide orient="horz" pos="395"/>
        <p:guide pos="5099"/>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snapToGrid="0">
      <p:cViewPr varScale="1">
        <p:scale>
          <a:sx n="57" d="100"/>
          <a:sy n="57" d="100"/>
        </p:scale>
        <p:origin x="-2388"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6" y="5"/>
            <a:ext cx="3169975" cy="479813"/>
          </a:xfrm>
          <a:prstGeom prst="rect">
            <a:avLst/>
          </a:prstGeom>
          <a:noFill/>
          <a:ln w="9525">
            <a:noFill/>
            <a:miter lim="800000"/>
            <a:headEnd/>
            <a:tailEnd/>
          </a:ln>
          <a:effectLst/>
        </p:spPr>
        <p:txBody>
          <a:bodyPr vert="horz" wrap="square" lIns="95037" tIns="47518" rIns="95037" bIns="47518" numCol="1" anchor="t" anchorCtr="0" compatLnSpc="1">
            <a:prstTxWarp prst="textNoShape">
              <a:avLst/>
            </a:prstTxWarp>
          </a:bodyPr>
          <a:lstStyle>
            <a:lvl1pPr eaLnBrk="1" hangingPunct="1">
              <a:defRPr sz="1200" baseline="0"/>
            </a:lvl1pPr>
          </a:lstStyle>
          <a:p>
            <a:endParaRPr lang="en-US" dirty="0"/>
          </a:p>
        </p:txBody>
      </p:sp>
      <p:sp>
        <p:nvSpPr>
          <p:cNvPr id="199683" name="Rectangle 3"/>
          <p:cNvSpPr>
            <a:spLocks noGrp="1" noChangeArrowheads="1"/>
          </p:cNvSpPr>
          <p:nvPr>
            <p:ph type="dt" sz="quarter" idx="1"/>
          </p:nvPr>
        </p:nvSpPr>
        <p:spPr bwMode="auto">
          <a:xfrm>
            <a:off x="4143568" y="5"/>
            <a:ext cx="3169975" cy="479813"/>
          </a:xfrm>
          <a:prstGeom prst="rect">
            <a:avLst/>
          </a:prstGeom>
          <a:noFill/>
          <a:ln w="9525">
            <a:noFill/>
            <a:miter lim="800000"/>
            <a:headEnd/>
            <a:tailEnd/>
          </a:ln>
          <a:effectLst/>
        </p:spPr>
        <p:txBody>
          <a:bodyPr vert="horz" wrap="square" lIns="95037" tIns="47518" rIns="95037" bIns="47518" numCol="1" anchor="t" anchorCtr="0" compatLnSpc="1">
            <a:prstTxWarp prst="textNoShape">
              <a:avLst/>
            </a:prstTxWarp>
          </a:bodyPr>
          <a:lstStyle>
            <a:lvl1pPr algn="r" eaLnBrk="1" hangingPunct="1">
              <a:defRPr sz="1200" baseline="0"/>
            </a:lvl1pPr>
          </a:lstStyle>
          <a:p>
            <a:endParaRPr lang="en-US" dirty="0"/>
          </a:p>
        </p:txBody>
      </p:sp>
      <p:sp>
        <p:nvSpPr>
          <p:cNvPr id="199684" name="Rectangle 4"/>
          <p:cNvSpPr>
            <a:spLocks noGrp="1" noChangeArrowheads="1"/>
          </p:cNvSpPr>
          <p:nvPr>
            <p:ph type="ftr" sz="quarter" idx="2"/>
          </p:nvPr>
        </p:nvSpPr>
        <p:spPr bwMode="auto">
          <a:xfrm>
            <a:off x="6" y="9119748"/>
            <a:ext cx="3169975" cy="479813"/>
          </a:xfrm>
          <a:prstGeom prst="rect">
            <a:avLst/>
          </a:prstGeom>
          <a:noFill/>
          <a:ln w="9525">
            <a:noFill/>
            <a:miter lim="800000"/>
            <a:headEnd/>
            <a:tailEnd/>
          </a:ln>
          <a:effectLst/>
        </p:spPr>
        <p:txBody>
          <a:bodyPr vert="horz" wrap="square" lIns="95037" tIns="47518" rIns="95037" bIns="47518" numCol="1" anchor="b" anchorCtr="0" compatLnSpc="1">
            <a:prstTxWarp prst="textNoShape">
              <a:avLst/>
            </a:prstTxWarp>
          </a:bodyPr>
          <a:lstStyle>
            <a:lvl1pPr eaLnBrk="1" hangingPunct="1">
              <a:defRPr sz="1200" baseline="0"/>
            </a:lvl1pPr>
          </a:lstStyle>
          <a:p>
            <a:endParaRPr lang="en-US" dirty="0"/>
          </a:p>
        </p:txBody>
      </p:sp>
      <p:sp>
        <p:nvSpPr>
          <p:cNvPr id="199685" name="Rectangle 5"/>
          <p:cNvSpPr>
            <a:spLocks noGrp="1" noChangeArrowheads="1"/>
          </p:cNvSpPr>
          <p:nvPr>
            <p:ph type="sldNum" sz="quarter" idx="3"/>
          </p:nvPr>
        </p:nvSpPr>
        <p:spPr bwMode="auto">
          <a:xfrm>
            <a:off x="4143568" y="9119748"/>
            <a:ext cx="3169975" cy="479813"/>
          </a:xfrm>
          <a:prstGeom prst="rect">
            <a:avLst/>
          </a:prstGeom>
          <a:noFill/>
          <a:ln w="9525">
            <a:noFill/>
            <a:miter lim="800000"/>
            <a:headEnd/>
            <a:tailEnd/>
          </a:ln>
          <a:effectLst/>
        </p:spPr>
        <p:txBody>
          <a:bodyPr vert="horz" wrap="square" lIns="95037" tIns="47518" rIns="95037" bIns="47518" numCol="1" anchor="b" anchorCtr="0" compatLnSpc="1">
            <a:prstTxWarp prst="textNoShape">
              <a:avLst/>
            </a:prstTxWarp>
          </a:bodyPr>
          <a:lstStyle>
            <a:lvl1pPr algn="r" eaLnBrk="1" hangingPunct="1">
              <a:defRPr sz="1200" baseline="0"/>
            </a:lvl1pPr>
          </a:lstStyle>
          <a:p>
            <a:fld id="{0CE6E193-C1CC-4BDB-A678-76A3B7FD66BD}" type="slidenum">
              <a:rPr lang="en-US"/>
              <a:pPr/>
              <a:t>‹#›</a:t>
            </a:fld>
            <a:endParaRPr lang="en-US" dirty="0"/>
          </a:p>
        </p:txBody>
      </p:sp>
    </p:spTree>
    <p:extLst>
      <p:ext uri="{BB962C8B-B14F-4D97-AF65-F5344CB8AC3E}">
        <p14:creationId xmlns:p14="http://schemas.microsoft.com/office/powerpoint/2010/main" val="481437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6" y="5"/>
            <a:ext cx="3169975" cy="479813"/>
          </a:xfrm>
          <a:prstGeom prst="rect">
            <a:avLst/>
          </a:prstGeom>
          <a:noFill/>
          <a:ln w="9525">
            <a:noFill/>
            <a:miter lim="800000"/>
            <a:headEnd/>
            <a:tailEnd/>
          </a:ln>
          <a:effectLst/>
        </p:spPr>
        <p:txBody>
          <a:bodyPr vert="horz" wrap="square" lIns="96578" tIns="48291" rIns="96578" bIns="48291" numCol="1" anchor="t" anchorCtr="0" compatLnSpc="1">
            <a:prstTxWarp prst="textNoShape">
              <a:avLst/>
            </a:prstTxWarp>
          </a:bodyPr>
          <a:lstStyle>
            <a:lvl1pPr defTabSz="966871" eaLnBrk="1" hangingPunct="1">
              <a:defRPr sz="1200" baseline="0"/>
            </a:lvl1pPr>
          </a:lstStyle>
          <a:p>
            <a:endParaRPr lang="en-US" dirty="0"/>
          </a:p>
        </p:txBody>
      </p:sp>
      <p:sp>
        <p:nvSpPr>
          <p:cNvPr id="8195" name="Rectangle 3"/>
          <p:cNvSpPr>
            <a:spLocks noGrp="1" noChangeArrowheads="1"/>
          </p:cNvSpPr>
          <p:nvPr>
            <p:ph type="dt" idx="1"/>
          </p:nvPr>
        </p:nvSpPr>
        <p:spPr bwMode="auto">
          <a:xfrm>
            <a:off x="4143568" y="5"/>
            <a:ext cx="3169975" cy="479813"/>
          </a:xfrm>
          <a:prstGeom prst="rect">
            <a:avLst/>
          </a:prstGeom>
          <a:noFill/>
          <a:ln w="9525">
            <a:noFill/>
            <a:miter lim="800000"/>
            <a:headEnd/>
            <a:tailEnd/>
          </a:ln>
          <a:effectLst/>
        </p:spPr>
        <p:txBody>
          <a:bodyPr vert="horz" wrap="square" lIns="96578" tIns="48291" rIns="96578" bIns="48291" numCol="1" anchor="t" anchorCtr="0" compatLnSpc="1">
            <a:prstTxWarp prst="textNoShape">
              <a:avLst/>
            </a:prstTxWarp>
          </a:bodyPr>
          <a:lstStyle>
            <a:lvl1pPr algn="r" defTabSz="966871" eaLnBrk="1" hangingPunct="1">
              <a:defRPr sz="1200" baseline="0"/>
            </a:lvl1pPr>
          </a:lstStyle>
          <a:p>
            <a:endParaRPr lang="en-US" dirty="0"/>
          </a:p>
        </p:txBody>
      </p:sp>
      <p:sp>
        <p:nvSpPr>
          <p:cNvPr id="8196"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31027" y="4561520"/>
            <a:ext cx="5853157" cy="4318321"/>
          </a:xfrm>
          <a:prstGeom prst="rect">
            <a:avLst/>
          </a:prstGeom>
          <a:noFill/>
          <a:ln w="9525">
            <a:noFill/>
            <a:miter lim="800000"/>
            <a:headEnd/>
            <a:tailEnd/>
          </a:ln>
          <a:effectLst/>
        </p:spPr>
        <p:txBody>
          <a:bodyPr vert="horz" wrap="square" lIns="96578" tIns="48291" rIns="96578" bIns="482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6" y="9119748"/>
            <a:ext cx="3169975" cy="479813"/>
          </a:xfrm>
          <a:prstGeom prst="rect">
            <a:avLst/>
          </a:prstGeom>
          <a:noFill/>
          <a:ln w="9525">
            <a:noFill/>
            <a:miter lim="800000"/>
            <a:headEnd/>
            <a:tailEnd/>
          </a:ln>
          <a:effectLst/>
        </p:spPr>
        <p:txBody>
          <a:bodyPr vert="horz" wrap="square" lIns="96578" tIns="48291" rIns="96578" bIns="48291" numCol="1" anchor="b" anchorCtr="0" compatLnSpc="1">
            <a:prstTxWarp prst="textNoShape">
              <a:avLst/>
            </a:prstTxWarp>
          </a:bodyPr>
          <a:lstStyle>
            <a:lvl1pPr defTabSz="966871" eaLnBrk="1" hangingPunct="1">
              <a:defRPr sz="1200" baseline="0"/>
            </a:lvl1pPr>
          </a:lstStyle>
          <a:p>
            <a:endParaRPr lang="en-US" dirty="0"/>
          </a:p>
        </p:txBody>
      </p:sp>
      <p:sp>
        <p:nvSpPr>
          <p:cNvPr id="8199" name="Rectangle 7"/>
          <p:cNvSpPr>
            <a:spLocks noGrp="1" noChangeArrowheads="1"/>
          </p:cNvSpPr>
          <p:nvPr>
            <p:ph type="sldNum" sz="quarter" idx="5"/>
          </p:nvPr>
        </p:nvSpPr>
        <p:spPr bwMode="auto">
          <a:xfrm>
            <a:off x="4143568" y="9119748"/>
            <a:ext cx="3169975" cy="479813"/>
          </a:xfrm>
          <a:prstGeom prst="rect">
            <a:avLst/>
          </a:prstGeom>
          <a:noFill/>
          <a:ln w="9525">
            <a:noFill/>
            <a:miter lim="800000"/>
            <a:headEnd/>
            <a:tailEnd/>
          </a:ln>
          <a:effectLst/>
        </p:spPr>
        <p:txBody>
          <a:bodyPr vert="horz" wrap="square" lIns="96578" tIns="48291" rIns="96578" bIns="48291" numCol="1" anchor="b" anchorCtr="0" compatLnSpc="1">
            <a:prstTxWarp prst="textNoShape">
              <a:avLst/>
            </a:prstTxWarp>
          </a:bodyPr>
          <a:lstStyle>
            <a:lvl1pPr algn="r" defTabSz="966871" eaLnBrk="1" hangingPunct="1">
              <a:defRPr sz="1200" baseline="0"/>
            </a:lvl1pPr>
          </a:lstStyle>
          <a:p>
            <a:fld id="{A1752B56-063C-400D-92B5-CE246D35C469}" type="slidenum">
              <a:rPr lang="en-US"/>
              <a:pPr/>
              <a:t>‹#›</a:t>
            </a:fld>
            <a:endParaRPr lang="en-US" dirty="0"/>
          </a:p>
        </p:txBody>
      </p:sp>
    </p:spTree>
    <p:extLst>
      <p:ext uri="{BB962C8B-B14F-4D97-AF65-F5344CB8AC3E}">
        <p14:creationId xmlns:p14="http://schemas.microsoft.com/office/powerpoint/2010/main" val="27300061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178B5-0002-491C-AA00-547AEC2A0B52}" type="slidenum">
              <a:rPr lang="en-US"/>
              <a:pPr/>
              <a:t>1</a:t>
            </a:fld>
            <a:endParaRPr lang="en-US" dirty="0"/>
          </a:p>
        </p:txBody>
      </p:sp>
      <p:sp>
        <p:nvSpPr>
          <p:cNvPr id="17410" name="Rectangle 2"/>
          <p:cNvSpPr>
            <a:spLocks noGrp="1" noRot="1" noChangeAspect="1" noChangeArrowheads="1" noTextEdit="1"/>
          </p:cNvSpPr>
          <p:nvPr>
            <p:ph type="sldImg"/>
          </p:nvPr>
        </p:nvSpPr>
        <p:spPr>
          <a:xfrm>
            <a:off x="1257300" y="720725"/>
            <a:ext cx="4802188" cy="3600450"/>
          </a:xfrm>
          <a:ln/>
        </p:spPr>
      </p:sp>
      <p:sp>
        <p:nvSpPr>
          <p:cNvPr id="17411" name="Rectangle 3"/>
          <p:cNvSpPr>
            <a:spLocks noGrp="1" noChangeArrowheads="1"/>
          </p:cNvSpPr>
          <p:nvPr>
            <p:ph type="body" idx="1"/>
          </p:nvPr>
        </p:nvSpPr>
        <p:spPr/>
        <p:txBody>
          <a:bodyPr/>
          <a:lstStyle/>
          <a:p>
            <a:pPr defTabSz="913936">
              <a:defRPr/>
            </a:pPr>
            <a:r>
              <a:rPr lang="en-US" sz="900" dirty="0"/>
              <a:t>Hello and welcome to today’s presentation, where we will discuss how you may be able to maximize your retirement income with a Transamerica variable annuity and the optional Retirement Income Max</a:t>
            </a:r>
            <a:r>
              <a:rPr lang="en-US" sz="900" baseline="40000" dirty="0"/>
              <a:t>SM</a:t>
            </a:r>
            <a:r>
              <a:rPr lang="en-US" sz="900" dirty="0"/>
              <a:t> rider.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Additionally, retirement income sources are under strain. Traditional sources of retirement income, including pensions are disappearing. </a:t>
            </a:r>
          </a:p>
          <a:p>
            <a:endParaRPr lang="en-US" sz="1000" dirty="0"/>
          </a:p>
          <a:p>
            <a:r>
              <a:rPr lang="en-US" sz="1000" dirty="0"/>
              <a:t>Read slide. </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Social Security is probably something many of you are going to be relying on to help supplement your retirement income. Consider the following. </a:t>
            </a:r>
          </a:p>
          <a:p>
            <a:endParaRPr lang="en-US" sz="900" dirty="0"/>
          </a:p>
          <a:p>
            <a:r>
              <a:rPr lang="en-US" sz="900" dirty="0"/>
              <a:t>Read slide.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Also, the funding for Social Security is declining. In fact, by 2033 the Treasury Department estimates that the Social Security program will not be able to pay 100% of promised benefits.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Another concern for you may be how unpredictable the equity markets have been. This market volatility has had a major impact on your retirement assets. </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Inflation also remains a concern for many of you.</a:t>
            </a:r>
          </a:p>
          <a:p>
            <a:endParaRPr lang="en-US" sz="900" dirty="0"/>
          </a:p>
          <a:p>
            <a:r>
              <a:rPr lang="en-US" sz="900" dirty="0"/>
              <a:t>Read slide.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Finally, health care costs and medical expenses continue to rise. </a:t>
            </a:r>
          </a:p>
          <a:p>
            <a:endParaRPr lang="en-US" sz="1000" dirty="0"/>
          </a:p>
          <a:p>
            <a:r>
              <a:rPr lang="en-US" sz="1000" dirty="0"/>
              <a:t>Read slide. </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Click for animation.</a:t>
            </a:r>
          </a:p>
          <a:p>
            <a:endParaRPr lang="en-US" sz="900" dirty="0"/>
          </a:p>
          <a:p>
            <a:r>
              <a:rPr lang="en-US" sz="900" dirty="0"/>
              <a:t>All of these potential concerns leads to an opportunity to help you in retirement. </a:t>
            </a:r>
          </a:p>
          <a:p>
            <a:endParaRPr lang="en-US" sz="900" dirty="0"/>
          </a:p>
          <a:p>
            <a:r>
              <a:rPr lang="en-US" sz="900" dirty="0"/>
              <a:t>Read slide. </a:t>
            </a:r>
          </a:p>
          <a:p>
            <a:endParaRPr lang="en-US" sz="900" dirty="0"/>
          </a:p>
          <a:p>
            <a:r>
              <a:rPr lang="en-US" sz="900" dirty="0"/>
              <a:t>Now, we’ll explain how we can help you grow and protect your retirement income. </a:t>
            </a:r>
          </a:p>
          <a:p>
            <a:endParaRPr lang="en-US" sz="900" dirty="0"/>
          </a:p>
          <a:p>
            <a:r>
              <a:rPr lang="en-US" sz="900" dirty="0"/>
              <a:t>All guarantees, including optional benefits, are backed by the claims-paying ability of the issuing insurance company.</a:t>
            </a:r>
          </a:p>
          <a:p>
            <a:endParaRPr lang="en-US" sz="900"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latin typeface="Arial" pitchFamily="34" charset="0"/>
                <a:cs typeface="Arial" pitchFamily="34" charset="0"/>
              </a:rPr>
              <a:t>Most of you probably like the upside potential of investments such as stocks, bonds, and mutual funds to help maintain your lifestyle. Obviously, you do not like the downside. And maybe you understand the need for reliable income similar to what a pension can provide. In an uncertain market environment, the popularity of variable annuities with a living benefit sits somewhere in between, because they contain aspects of both reliable income and upside growth potential to the withdrawal base to maintain your lifestyle in retirement.  </a:t>
            </a:r>
            <a:endParaRPr lang="en-US" sz="900"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latin typeface="Arial" pitchFamily="34" charset="0"/>
                <a:cs typeface="Arial" pitchFamily="34" charset="0"/>
              </a:rPr>
              <a:t>Click for animation.</a:t>
            </a:r>
          </a:p>
          <a:p>
            <a:endParaRPr lang="en-US" sz="900" dirty="0">
              <a:latin typeface="Arial" pitchFamily="34" charset="0"/>
              <a:cs typeface="Arial" pitchFamily="34" charset="0"/>
            </a:endParaRPr>
          </a:p>
          <a:p>
            <a:r>
              <a:rPr lang="en-US" sz="900" dirty="0">
                <a:latin typeface="Arial" pitchFamily="34" charset="0"/>
                <a:cs typeface="Arial" pitchFamily="34" charset="0"/>
              </a:rPr>
              <a:t>In an up-market environment, variable annuities with a living benefit provide growth potential to the withdrawal base as selected investment options perform well. </a:t>
            </a:r>
          </a:p>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752B56-063C-400D-92B5-CE246D35C46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900" dirty="0">
                <a:latin typeface="Arial" pitchFamily="34" charset="0"/>
                <a:cs typeface="Arial" pitchFamily="34" charset="0"/>
              </a:rPr>
              <a:t>Click for animation.</a:t>
            </a:r>
          </a:p>
          <a:p>
            <a:pPr eaLnBrk="1" hangingPunct="1"/>
            <a:endParaRPr lang="en-US" sz="900" dirty="0">
              <a:latin typeface="Arial" pitchFamily="34" charset="0"/>
              <a:cs typeface="Arial" pitchFamily="34" charset="0"/>
            </a:endParaRPr>
          </a:p>
          <a:p>
            <a:pPr eaLnBrk="1" hangingPunct="1"/>
            <a:r>
              <a:rPr lang="en-US" sz="900" dirty="0">
                <a:latin typeface="Arial" pitchFamily="34" charset="0"/>
                <a:cs typeface="Arial" pitchFamily="34" charset="0"/>
              </a:rPr>
              <a:t>In a down-market environment, variable annuities with a living benefit rider like the Retirement Income Max</a:t>
            </a:r>
            <a:r>
              <a:rPr lang="en-US" sz="900" baseline="40000" dirty="0"/>
              <a:t>SM</a:t>
            </a:r>
            <a:r>
              <a:rPr lang="en-US" sz="900" dirty="0">
                <a:latin typeface="Arial" pitchFamily="34" charset="0"/>
                <a:cs typeface="Arial" pitchFamily="34" charset="0"/>
              </a:rPr>
              <a:t> rider swing toward the pension side due to the guarantees they provide - including reliable steady income for life to help you in retirement. </a:t>
            </a:r>
          </a:p>
          <a:p>
            <a:pPr eaLnBrk="1" hangingPunct="1"/>
            <a:endParaRPr lang="en-US" sz="900"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178B5-0002-491C-AA00-547AEC2A0B52}" type="slidenum">
              <a:rPr lang="en-US"/>
              <a:pPr/>
              <a:t>2</a:t>
            </a:fld>
            <a:endParaRPr lang="en-US" dirty="0"/>
          </a:p>
        </p:txBody>
      </p:sp>
      <p:sp>
        <p:nvSpPr>
          <p:cNvPr id="17410" name="Rectangle 2"/>
          <p:cNvSpPr>
            <a:spLocks noGrp="1" noRot="1" noChangeAspect="1" noChangeArrowheads="1" noTextEdit="1"/>
          </p:cNvSpPr>
          <p:nvPr>
            <p:ph type="sldImg"/>
          </p:nvPr>
        </p:nvSpPr>
        <p:spPr>
          <a:xfrm>
            <a:off x="1257300" y="720725"/>
            <a:ext cx="4802188" cy="3600450"/>
          </a:xfrm>
          <a:ln/>
        </p:spPr>
      </p:sp>
      <p:sp>
        <p:nvSpPr>
          <p:cNvPr id="17411" name="Rectangle 3"/>
          <p:cNvSpPr>
            <a:spLocks noGrp="1" noChangeArrowheads="1"/>
          </p:cNvSpPr>
          <p:nvPr>
            <p:ph type="body" idx="1"/>
          </p:nvPr>
        </p:nvSpPr>
        <p:spPr/>
        <p:txBody>
          <a:bodyPr/>
          <a:lstStyle/>
          <a:p>
            <a:pPr defTabSz="913820">
              <a:defRPr/>
            </a:pPr>
            <a:endParaRPr lang="en-US"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383">
              <a:defRPr/>
            </a:pPr>
            <a:r>
              <a:rPr lang="en-US" sz="900" dirty="0">
                <a:latin typeface="Arial" pitchFamily="34" charset="0"/>
                <a:cs typeface="Arial" pitchFamily="34" charset="0"/>
              </a:rPr>
              <a:t>The Retirement Income Max</a:t>
            </a:r>
            <a:r>
              <a:rPr lang="en-US" sz="900" baseline="40000" dirty="0"/>
              <a:t>SM</a:t>
            </a:r>
            <a:r>
              <a:rPr lang="en-US" sz="900" dirty="0">
                <a:latin typeface="Arial" pitchFamily="34" charset="0"/>
                <a:cs typeface="Arial" pitchFamily="34" charset="0"/>
              </a:rPr>
              <a:t> rider is an optional living benefit, available for an additional cost with Transamerica variable annuities. It may help you maintain your lifestyle in retirement by maximizing your retirement income by offering opportunity to the withdrawal base in up-markets and protection when the market is down. Retirement Income Max</a:t>
            </a:r>
            <a:r>
              <a:rPr lang="en-US" sz="900" baseline="40000" dirty="0"/>
              <a:t>SM</a:t>
            </a:r>
            <a:r>
              <a:rPr lang="en-US" sz="900" dirty="0">
                <a:latin typeface="Arial" pitchFamily="34" charset="0"/>
                <a:cs typeface="Arial" pitchFamily="34" charset="0"/>
              </a:rPr>
              <a:t> does this with four notable features that we’ll illustrate now. </a:t>
            </a:r>
          </a:p>
          <a:p>
            <a:pPr defTabSz="864383">
              <a:defRPr/>
            </a:pPr>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752B56-063C-400D-92B5-CE246D35C46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Read slide.</a:t>
            </a:r>
          </a:p>
          <a:p>
            <a:endParaRPr lang="en-US" sz="900" dirty="0"/>
          </a:p>
          <a:p>
            <a:r>
              <a:rPr lang="en-US" sz="900" dirty="0"/>
              <a:t>Next, we’ll discuss the automatic step-up feature of the Retirement Income </a:t>
            </a:r>
            <a:r>
              <a:rPr lang="en-US" sz="900" dirty="0">
                <a:latin typeface="Arial" pitchFamily="34" charset="0"/>
                <a:cs typeface="Arial" pitchFamily="34" charset="0"/>
              </a:rPr>
              <a:t>Max</a:t>
            </a:r>
            <a:r>
              <a:rPr lang="en-US" sz="900" baseline="40000" dirty="0"/>
              <a:t>SM</a:t>
            </a:r>
            <a:r>
              <a:rPr lang="en-US" sz="900" dirty="0"/>
              <a:t> rider.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264">
              <a:defRPr/>
            </a:pPr>
            <a:r>
              <a:rPr lang="en-US" sz="1000" dirty="0"/>
              <a:t>At Transamerica, we give you 12 opportunities every year to lock in your highest monthly value- regardless if they’re taking withdrawals or not.</a:t>
            </a:r>
          </a:p>
          <a:p>
            <a:pPr defTabSz="943264">
              <a:defRPr/>
            </a:pPr>
            <a:endParaRPr lang="en-US" sz="1000" dirty="0"/>
          </a:p>
          <a:p>
            <a:pPr defTabSz="943264">
              <a:defRPr/>
            </a:pPr>
            <a:r>
              <a:rPr lang="en-US" sz="1000" dirty="0"/>
              <a:t>Here’s how: Each year on the rider anniversary, we look back at your 12 monthly policy values on the date you purchased the rider – your Monthiversary</a:t>
            </a:r>
            <a:r>
              <a:rPr lang="en-US" sz="1000" baseline="40000" dirty="0"/>
              <a:t>SM</a:t>
            </a:r>
            <a:r>
              <a:rPr lang="en-US" sz="1000" dirty="0"/>
              <a:t>. We then lock in the highest of those values and Automatically Step-Up your Withdrawal Base to this new value. Your Withdrawal Base, also referred to as retirement income base, is used to calculate the amount of retirement income (rider withdrawal amount) you can receive. </a:t>
            </a:r>
          </a:p>
          <a:p>
            <a:pPr defTabSz="943264">
              <a:defRPr/>
            </a:pPr>
            <a:endParaRPr lang="en-US" sz="1000" dirty="0"/>
          </a:p>
          <a:p>
            <a:r>
              <a:rPr lang="en-US" sz="1000" dirty="0">
                <a:latin typeface="Arial" pitchFamily="34" charset="0"/>
                <a:cs typeface="Arial" pitchFamily="34" charset="0"/>
              </a:rPr>
              <a:t>Every month matters.</a:t>
            </a:r>
          </a:p>
          <a:p>
            <a:endParaRPr lang="en-US" sz="1000" dirty="0">
              <a:latin typeface="Arial" pitchFamily="34" charset="0"/>
              <a:cs typeface="Arial" pitchFamily="34" charset="0"/>
            </a:endParaRPr>
          </a:p>
          <a:p>
            <a:r>
              <a:rPr lang="en-US" sz="1000" dirty="0">
                <a:latin typeface="Arial" pitchFamily="34" charset="0"/>
                <a:cs typeface="Arial" pitchFamily="34" charset="0"/>
              </a:rPr>
              <a:t>For example: I assume you receive statements on most of your financial holdings on a monthly basis.</a:t>
            </a:r>
          </a:p>
          <a:p>
            <a:endParaRPr lang="en-US" sz="1000" dirty="0">
              <a:latin typeface="Arial" pitchFamily="34" charset="0"/>
              <a:cs typeface="Arial" pitchFamily="34" charset="0"/>
            </a:endParaRPr>
          </a:p>
          <a:p>
            <a:r>
              <a:rPr lang="en-US" sz="1000" dirty="0">
                <a:latin typeface="Arial" pitchFamily="34" charset="0"/>
                <a:cs typeface="Arial" pitchFamily="34" charset="0"/>
              </a:rPr>
              <a:t>Your statements probably show a closing balance, a snapshot of the value of your account on a particular day. How many of you probably remember which month had the best closing balance?</a:t>
            </a:r>
          </a:p>
          <a:p>
            <a:endParaRPr lang="en-US" sz="1000" dirty="0">
              <a:latin typeface="Arial" pitchFamily="34" charset="0"/>
              <a:cs typeface="Arial" pitchFamily="34" charset="0"/>
            </a:endParaRPr>
          </a:p>
          <a:p>
            <a:r>
              <a:rPr lang="en-US" sz="1000" dirty="0">
                <a:latin typeface="Arial" pitchFamily="34" charset="0"/>
                <a:cs typeface="Arial" pitchFamily="34" charset="0"/>
              </a:rPr>
              <a:t>Your best month could occur anytime during the year. In this example the </a:t>
            </a:r>
            <a:r>
              <a:rPr lang="en-US" sz="1000" dirty="0" smtClean="0">
                <a:latin typeface="Arial" pitchFamily="34" charset="0"/>
                <a:cs typeface="Arial" pitchFamily="34" charset="0"/>
              </a:rPr>
              <a:t>ninth month </a:t>
            </a:r>
            <a:r>
              <a:rPr lang="en-US" sz="1000" dirty="0">
                <a:latin typeface="Arial" pitchFamily="34" charset="0"/>
                <a:cs typeface="Arial" pitchFamily="34" charset="0"/>
              </a:rPr>
              <a:t>was the best month. We would lock in this value to your retirement income base.</a:t>
            </a:r>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t>
            </a:r>
            <a:endParaRPr lang="en-US"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t>
            </a:r>
            <a:endParaRPr lang="en-US"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554">
              <a:defRPr/>
            </a:pPr>
            <a:r>
              <a:rPr lang="en-US" sz="1000" dirty="0"/>
              <a:t>Next, let’s discuss growth. You have earned your retirement income; we can help you protect it. For up to 10 years, if you do not receive an Automatic Step-Up and no withdrawals are taken in the current rider year, we’ll provide 5.5% annual compounding growth to your Withdrawal Base. And, if your Withdrawal Base received an Automatic Step-Up in the previous year, your 5.5% growth will be based on that amount.</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latin typeface="Arial" pitchFamily="34" charset="0"/>
                <a:cs typeface="Arial" pitchFamily="34" charset="0"/>
              </a:rPr>
              <a:t>Click to animate. Working together, these two features offer you growth-on-growth potential. </a:t>
            </a:r>
          </a:p>
          <a:p>
            <a:endParaRPr lang="en-US" sz="1000" dirty="0">
              <a:latin typeface="Arial" pitchFamily="34" charset="0"/>
              <a:cs typeface="Arial" pitchFamily="34" charset="0"/>
            </a:endParaRPr>
          </a:p>
          <a:p>
            <a:r>
              <a:rPr lang="en-US" sz="1000" dirty="0">
                <a:latin typeface="Arial" pitchFamily="34" charset="0"/>
                <a:cs typeface="Arial" pitchFamily="34" charset="0"/>
              </a:rPr>
              <a:t>Click to animate. The example above illustrates how the growth-on-growth component allows you the opportunity to grow your future retirement income by automatically stepping up your Withdrawal Base in up markets, and receiving 5.5% annual compounding growth on your Withdrawal Base for up to 10 years, in flat or declining markets. </a:t>
            </a:r>
          </a:p>
          <a:p>
            <a:endParaRPr lang="en-US" sz="1000" dirty="0">
              <a:latin typeface="Arial" pitchFamily="34" charset="0"/>
              <a:cs typeface="Arial" pitchFamily="34" charset="0"/>
            </a:endParaRPr>
          </a:p>
          <a:p>
            <a:r>
              <a:rPr lang="en-US" sz="1000" dirty="0">
                <a:latin typeface="Arial" pitchFamily="34" charset="0"/>
                <a:cs typeface="Arial" pitchFamily="34" charset="0"/>
              </a:rPr>
              <a:t>Click to animate. Compounding growth only applies in rider years when withdrawals are not being taken. </a:t>
            </a:r>
          </a:p>
          <a:p>
            <a:endParaRPr lang="en-US" sz="1000" dirty="0">
              <a:latin typeface="Arial" pitchFamily="34" charset="0"/>
              <a:cs typeface="Arial" pitchFamily="34" charset="0"/>
            </a:endParaRPr>
          </a:p>
          <a:p>
            <a:pPr defTabSz="943419">
              <a:defRPr/>
            </a:pPr>
            <a:r>
              <a:rPr lang="en-US" sz="1000" dirty="0"/>
              <a:t>The Automatic Step-Ups and 5.5% growth rate apply only to the Withdrawal Base; they do not apply to policy value, optional death benefits, or other optional benefits. </a:t>
            </a:r>
          </a:p>
          <a:p>
            <a:endParaRPr lang="en-US" sz="1000" dirty="0"/>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306">
              <a:defRPr/>
            </a:pPr>
            <a:r>
              <a:rPr lang="en-US" sz="1000" dirty="0">
                <a:latin typeface="Arial" pitchFamily="34" charset="0"/>
                <a:cs typeface="Arial" pitchFamily="34" charset="0"/>
              </a:rPr>
              <a:t>With the Retirement Income Max</a:t>
            </a:r>
            <a:r>
              <a:rPr lang="en-US" sz="1000" baseline="40000" dirty="0"/>
              <a:t>SM</a:t>
            </a:r>
            <a:r>
              <a:rPr lang="en-US" sz="1000" dirty="0">
                <a:latin typeface="Arial" pitchFamily="34" charset="0"/>
                <a:cs typeface="Arial" pitchFamily="34" charset="0"/>
              </a:rPr>
              <a:t> rider, the maximum withdrawal percentage used to determine your annual retirement income, also referred to as rider withdrawal amount, is an important feature to consider. Retirement Income Max</a:t>
            </a:r>
            <a:r>
              <a:rPr lang="en-US" sz="1000" baseline="40000" dirty="0"/>
              <a:t>SM</a:t>
            </a:r>
            <a:r>
              <a:rPr lang="en-US" sz="1000" dirty="0">
                <a:latin typeface="Arial" pitchFamily="34" charset="0"/>
                <a:cs typeface="Arial" pitchFamily="34" charset="0"/>
              </a:rPr>
              <a:t> provides maximum withdrawal percentages, also referred to as withdrawal rates, which may help you achieve the retirement income you desire. We guarantee income for the rest of your life. We calculate your retirement income amount by taking your withdrawal percentage and multiplying it by the Withdrawal Base. </a:t>
            </a:r>
          </a:p>
          <a:p>
            <a:pPr defTabSz="864306">
              <a:defRPr/>
            </a:pPr>
            <a:endParaRPr lang="en-US" sz="1000" dirty="0">
              <a:latin typeface="Arial" pitchFamily="34" charset="0"/>
              <a:cs typeface="Arial" pitchFamily="34" charset="0"/>
            </a:endParaRPr>
          </a:p>
          <a:p>
            <a:pPr defTabSz="864306">
              <a:defRPr/>
            </a:pPr>
            <a:r>
              <a:rPr lang="en-US" sz="1000" dirty="0">
                <a:latin typeface="Arial" pitchFamily="34" charset="0"/>
                <a:cs typeface="Arial" pitchFamily="34" charset="0"/>
              </a:rPr>
              <a:t>We also provide the opportunity for your retirement income amount to increase, and we do this in two ways: First, even after you start taking withdrawals, your Withdrawal Base will increase anytime you receive an Automatic Step-Up. Secondly, your annual withdrawal percentage will increase anytime you receive an Automatic Step-Up and enter a new age group.</a:t>
            </a:r>
          </a:p>
          <a:p>
            <a:pPr defTabSz="864306">
              <a:defRPr/>
            </a:pP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t>
            </a:r>
            <a:endParaRPr lang="en-US"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You may be utilizing many of these products in an effort to protect your retirement savings. Please keep in mind that securities investments are subject to market fluctuation, investment risk, and possible loss of principal. Today, we are going to talk about variable annuities and the potential benefits of guaranteed income.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r>
              <a:rPr lang="en-US" sz="1000" dirty="0">
                <a:latin typeface="Arial" pitchFamily="34" charset="0"/>
                <a:cs typeface="Arial" pitchFamily="34" charset="0"/>
              </a:rPr>
              <a:t>Showing how these features work together, here is a hypothetical example of the Retirement Income Max</a:t>
            </a:r>
            <a:r>
              <a:rPr lang="en-US" sz="1000" baseline="30000" dirty="0">
                <a:latin typeface="Arial" pitchFamily="34" charset="0"/>
                <a:cs typeface="Arial" pitchFamily="34" charset="0"/>
              </a:rPr>
              <a:t>SM</a:t>
            </a:r>
            <a:r>
              <a:rPr lang="en-US" sz="1000" dirty="0">
                <a:latin typeface="Arial" pitchFamily="34" charset="0"/>
                <a:cs typeface="Arial" pitchFamily="34" charset="0"/>
              </a:rPr>
              <a:t> rider in action using historical performance.</a:t>
            </a:r>
          </a:p>
          <a:p>
            <a:pPr eaLnBrk="1" hangingPunct="1"/>
            <a:endParaRPr lang="en-US" sz="1000" dirty="0">
              <a:latin typeface="Arial" pitchFamily="34" charset="0"/>
              <a:cs typeface="Arial" pitchFamily="34" charset="0"/>
            </a:endParaRPr>
          </a:p>
          <a:p>
            <a:r>
              <a:rPr lang="en-US" sz="1000" dirty="0">
                <a:latin typeface="Arial" pitchFamily="34" charset="0"/>
                <a:cs typeface="Arial" pitchFamily="34" charset="0"/>
              </a:rPr>
              <a:t>This hypothetical investor was age 65 when they purchased a Transamerica Variable Annuity Series B-Share issued by Transamerica Life Insurance Company (Transamerica) and added the optional Retirement Income Max</a:t>
            </a:r>
            <a:r>
              <a:rPr lang="en-US" sz="1000" baseline="30000" dirty="0">
                <a:latin typeface="Arial" pitchFamily="34" charset="0"/>
                <a:cs typeface="Arial" pitchFamily="34" charset="0"/>
              </a:rPr>
              <a:t>SM</a:t>
            </a:r>
            <a:r>
              <a:rPr lang="en-US" sz="1000" dirty="0">
                <a:latin typeface="Arial" pitchFamily="34" charset="0"/>
                <a:cs typeface="Arial" pitchFamily="34" charset="0"/>
              </a:rPr>
              <a:t> rider. The investor allocated 100% of their $250,000 premium to the TA Asset Allocation – Moderate TST – Service Class investment option. No withdrawals have been taken from the policy. If withdrawals had started in any of these years, the available rider withdrawal amount would change. Other investment options may have different returns and please see the performance table on slide 29 for performance of the TA Asset Allocation – Moderate TST – Service Class.  </a:t>
            </a:r>
          </a:p>
          <a:p>
            <a:pPr eaLnBrk="1" hangingPunct="1"/>
            <a:endParaRPr lang="en-US" sz="1000" dirty="0">
              <a:latin typeface="Arial" pitchFamily="34" charset="0"/>
              <a:cs typeface="Arial" pitchFamily="34" charset="0"/>
            </a:endParaRPr>
          </a:p>
          <a:p>
            <a:pPr eaLnBrk="1" hangingPunct="1"/>
            <a:r>
              <a:rPr lang="en-US" sz="1000" dirty="0">
                <a:latin typeface="Arial" pitchFamily="34" charset="0"/>
                <a:cs typeface="Arial" pitchFamily="34" charset="0"/>
              </a:rPr>
              <a:t>The performance of the investment option (TA Asset Allocation – Moderate TST – Service Class) drives the policy value which determines the withdrawal base. Remember the slide where the 9</a:t>
            </a:r>
            <a:r>
              <a:rPr lang="en-US" sz="1000" baseline="30000" dirty="0">
                <a:latin typeface="Arial" pitchFamily="34" charset="0"/>
                <a:cs typeface="Arial" pitchFamily="34" charset="0"/>
              </a:rPr>
              <a:t>th</a:t>
            </a:r>
            <a:r>
              <a:rPr lang="en-US" sz="1000" dirty="0">
                <a:latin typeface="Arial" pitchFamily="34" charset="0"/>
                <a:cs typeface="Arial" pitchFamily="34" charset="0"/>
              </a:rPr>
              <a:t> month statement appeared? On September 30, 2007, the 9</a:t>
            </a:r>
            <a:r>
              <a:rPr lang="en-US" sz="1000" baseline="30000" dirty="0">
                <a:latin typeface="Arial" pitchFamily="34" charset="0"/>
                <a:cs typeface="Arial" pitchFamily="34" charset="0"/>
              </a:rPr>
              <a:t>th</a:t>
            </a:r>
            <a:r>
              <a:rPr lang="en-US" sz="1000" dirty="0">
                <a:latin typeface="Arial" pitchFamily="34" charset="0"/>
                <a:cs typeface="Arial" pitchFamily="34" charset="0"/>
              </a:rPr>
              <a:t> month, the highest Monthiversary</a:t>
            </a:r>
            <a:r>
              <a:rPr lang="en-US" sz="1000" baseline="30000" dirty="0">
                <a:latin typeface="Arial" pitchFamily="34" charset="0"/>
                <a:cs typeface="Arial" pitchFamily="34" charset="0"/>
              </a:rPr>
              <a:t>SM</a:t>
            </a:r>
            <a:r>
              <a:rPr lang="en-US" sz="1000" dirty="0">
                <a:latin typeface="Arial" pitchFamily="34" charset="0"/>
                <a:cs typeface="Arial" pitchFamily="34" charset="0"/>
              </a:rPr>
              <a:t> that was captured and it is the green shaded number. Then the crash of 2008 happened and we saw an over 18% decline for the investment option, which set the stage for protection in down markets with the rider’s 5.5% guaranteed growth. </a:t>
            </a:r>
          </a:p>
          <a:p>
            <a:pPr eaLnBrk="1" hangingPunct="1"/>
            <a:endParaRPr lang="en-US" sz="1000" dirty="0">
              <a:latin typeface="Arial" pitchFamily="34" charset="0"/>
              <a:cs typeface="Arial" pitchFamily="34" charset="0"/>
            </a:endParaRPr>
          </a:p>
          <a:p>
            <a:pPr eaLnBrk="1" hangingPunct="1"/>
            <a:r>
              <a:rPr lang="en-US" sz="1000" dirty="0">
                <a:latin typeface="Arial" pitchFamily="34" charset="0"/>
                <a:cs typeface="Arial" pitchFamily="34" charset="0"/>
              </a:rPr>
              <a:t>The rider captured the highest Monthiversary</a:t>
            </a:r>
            <a:r>
              <a:rPr lang="en-US" sz="1000" baseline="30000" dirty="0">
                <a:latin typeface="Arial" pitchFamily="34" charset="0"/>
                <a:cs typeface="Arial" pitchFamily="34" charset="0"/>
              </a:rPr>
              <a:t>SM</a:t>
            </a:r>
            <a:r>
              <a:rPr lang="en-US" sz="1000" dirty="0">
                <a:latin typeface="Arial" pitchFamily="34" charset="0"/>
                <a:cs typeface="Arial" pitchFamily="34" charset="0"/>
              </a:rPr>
              <a:t>, $395,807, and added 5.5%, growth on growth, for a new withdrawal base, the orange shaded number, of $417,577. 5.5% growth was added again in 2009, 2010, 2011, and 2012, for a new withdrawal base of $440,544, $464,773, $490,336, and $517,304, respectively. In ten years the withdrawal base grew nearly 107% and what does this mean to you? It means your retirement income, the available rider withdrawal amount, also grew nearly 107% from $13,250 to $27,417. Here’s how your retirement income works, since our hypothetical investor is 65, they are in the 5.3% withdrawal age group based on single life and will receive 5.3% of the withdrawal base.</a:t>
            </a:r>
          </a:p>
          <a:p>
            <a:pPr eaLnBrk="1" hangingPunct="1"/>
            <a:endParaRPr lang="en-US" sz="1000" dirty="0">
              <a:latin typeface="Arial" pitchFamily="34" charset="0"/>
              <a:cs typeface="Arial" pitchFamily="34" charset="0"/>
            </a:endParaRPr>
          </a:p>
          <a:p>
            <a:pPr defTabSz="913655">
              <a:defRPr/>
            </a:pPr>
            <a:r>
              <a:rPr lang="en-US" sz="1000" dirty="0">
                <a:latin typeface="Arial" pitchFamily="34" charset="0"/>
                <a:cs typeface="Arial" pitchFamily="34" charset="0"/>
              </a:rPr>
              <a:t>Policy Value – The Policy Value is equal to the owner’s premium payments less any gross partial surrenders and reflects the gains and/or losses of the selected investment option(s). The Policy Values in the illustration reflect the deduction of the M&amp;E&amp;A charge, investment option management fee, and rider fee. </a:t>
            </a:r>
          </a:p>
          <a:p>
            <a:endParaRPr lang="en-US" sz="1000" dirty="0">
              <a:latin typeface="Arial" pitchFamily="34" charset="0"/>
              <a:cs typeface="Arial" pitchFamily="34" charset="0"/>
            </a:endParaRPr>
          </a:p>
          <a:p>
            <a:pPr defTabSz="913655">
              <a:defRPr/>
            </a:pPr>
            <a:r>
              <a:rPr lang="en-US" sz="1000" dirty="0">
                <a:latin typeface="Arial" pitchFamily="34" charset="0"/>
                <a:cs typeface="Arial" pitchFamily="34" charset="0"/>
              </a:rPr>
              <a:t>Cash Value – The Cash Value reflects the deduction of surrender charges from the Policy Value that apply during the seven years following the date of each premium payment of 8%, 8%, 7%, 6%, 5%, 4%, 3%, respectively, and 0% thereafter and represents the amount you would receive if you surrendered your contract at the end of each policy year. </a:t>
            </a:r>
          </a:p>
          <a:p>
            <a:endParaRPr lang="en-US" sz="1000" dirty="0">
              <a:latin typeface="Arial" pitchFamily="34" charset="0"/>
              <a:cs typeface="Arial" pitchFamily="34" charset="0"/>
            </a:endParaRPr>
          </a:p>
          <a:p>
            <a:pPr defTabSz="913655">
              <a:defRPr/>
            </a:pPr>
            <a:r>
              <a:rPr lang="en-US" sz="1000" dirty="0">
                <a:latin typeface="Arial" pitchFamily="34" charset="0"/>
                <a:cs typeface="Arial" pitchFamily="34" charset="0"/>
              </a:rPr>
              <a:t>Annual Step-Up Death Benefit – The Annual Step-Up Death Benefit represents the value the beneficiary would receive upon the death of the annuitant. The Death Benefit is equal to the greatest of the Policy Value, Cash Value </a:t>
            </a:r>
            <a:r>
              <a:rPr lang="en-US" sz="1000" dirty="0"/>
              <a:t>if applicable in your state</a:t>
            </a:r>
            <a:r>
              <a:rPr lang="en-US" sz="1000" dirty="0">
                <a:latin typeface="Arial" pitchFamily="34" charset="0"/>
                <a:cs typeface="Arial" pitchFamily="34" charset="0"/>
              </a:rPr>
              <a:t>, or the Annual Step-Up Death Benefit. The Annual Step-Up Death Benefit is equal to the largest Policy Value on any policy anniversary, plus premiums and less any adjusted partial withdrawals that occur after the highest anniversary. Available for issue ages through age 75 and step-ups stop at age 81. Death Benefit proceeds are taxable as ordinary income when paid to the beneficiary. </a:t>
            </a:r>
          </a:p>
          <a:p>
            <a:endParaRPr lang="en-US" sz="1000" dirty="0">
              <a:latin typeface="Arial" pitchFamily="34" charset="0"/>
              <a:cs typeface="Arial" pitchFamily="34" charset="0"/>
            </a:endParaRPr>
          </a:p>
          <a:p>
            <a:pPr defTabSz="913655">
              <a:defRPr/>
            </a:pPr>
            <a:r>
              <a:rPr lang="en-US" sz="1000" dirty="0">
                <a:latin typeface="Arial" pitchFamily="34" charset="0"/>
                <a:cs typeface="Arial" pitchFamily="34" charset="0"/>
              </a:rPr>
              <a:t>Withdrawal Base – The Withdrawal Base (WB) is equal to the policy value when the rider is added, plus any additional premiums, and less any adjustments for excess withdrawals after the rider is added. The WB is used to determine the rider withdrawal amount and the amount of the rider charge. The WB does not establish or guarantee policy value, surrender value, minimum death benefit, or return for an investment option. </a:t>
            </a:r>
          </a:p>
          <a:p>
            <a:endParaRPr lang="en-US" sz="1000" dirty="0">
              <a:latin typeface="Arial" pitchFamily="34" charset="0"/>
              <a:cs typeface="Arial" pitchFamily="34" charset="0"/>
            </a:endParaRPr>
          </a:p>
          <a:p>
            <a:pPr defTabSz="913655">
              <a:defRPr/>
            </a:pPr>
            <a:r>
              <a:rPr lang="en-US" sz="1000" dirty="0">
                <a:latin typeface="Arial" pitchFamily="34" charset="0"/>
                <a:cs typeface="Arial" pitchFamily="34" charset="0"/>
              </a:rPr>
              <a:t>Excess withdrawals – Withdrawals in excess of the maximum percentage allowed under the rider will result in a decrease in the dollar amount of future withdrawals available under the rider. The rider Monthiversary</a:t>
            </a:r>
            <a:r>
              <a:rPr lang="en-US" sz="1000" baseline="30000" dirty="0">
                <a:latin typeface="Arial" pitchFamily="34" charset="0"/>
                <a:cs typeface="Arial" pitchFamily="34" charset="0"/>
              </a:rPr>
              <a:t>SM</a:t>
            </a:r>
            <a:r>
              <a:rPr lang="en-US" sz="1000" dirty="0">
                <a:latin typeface="Arial" pitchFamily="34" charset="0"/>
                <a:cs typeface="Arial" pitchFamily="34" charset="0"/>
              </a:rPr>
              <a:t> component of Automatic Step-Ups is not considered in rider years when an excess withdrawal has been taken.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572">
              <a:defRPr/>
            </a:pPr>
            <a:r>
              <a:rPr lang="en-US" sz="1000" dirty="0">
                <a:solidFill>
                  <a:srgbClr val="000000"/>
                </a:solidFill>
                <a:latin typeface="Arial" pitchFamily="34" charset="0"/>
                <a:cs typeface="Arial" pitchFamily="34" charset="0"/>
              </a:rPr>
              <a:t>Everyone remembers the animated slide that showed 12 months of statements, correct? Here’s what a statement looks like based on the numbers I showed you from the previous slide and we’re showing the third statement because it reflects the first quarter of 2014. </a:t>
            </a:r>
          </a:p>
          <a:p>
            <a:pPr defTabSz="913572">
              <a:defRPr/>
            </a:pPr>
            <a:endParaRPr lang="en-US" sz="1000" dirty="0">
              <a:solidFill>
                <a:srgbClr val="000000"/>
              </a:solidFill>
              <a:latin typeface="Arial" pitchFamily="34" charset="0"/>
              <a:cs typeface="Arial" pitchFamily="34" charset="0"/>
            </a:endParaRPr>
          </a:p>
          <a:p>
            <a:pPr defTabSz="913572">
              <a:defRPr/>
            </a:pPr>
            <a:r>
              <a:rPr lang="en-US" sz="1000" dirty="0">
                <a:solidFill>
                  <a:srgbClr val="000000"/>
                </a:solidFill>
                <a:latin typeface="Arial" pitchFamily="34" charset="0"/>
                <a:cs typeface="Arial" pitchFamily="34" charset="0"/>
              </a:rPr>
              <a:t>Read slide.</a:t>
            </a:r>
          </a:p>
          <a:p>
            <a:pPr defTabSz="913572">
              <a:defRPr/>
            </a:pPr>
            <a:endParaRPr lang="en-US" sz="1000" dirty="0">
              <a:solidFill>
                <a:srgbClr val="000000"/>
              </a:solidFill>
              <a:latin typeface="Arial" pitchFamily="34" charset="0"/>
              <a:cs typeface="Arial" pitchFamily="34" charset="0"/>
            </a:endParaRPr>
          </a:p>
          <a:p>
            <a:pPr defTabSz="913490">
              <a:defRPr/>
            </a:pPr>
            <a:r>
              <a:rPr lang="en-US" sz="1000" dirty="0">
                <a:solidFill>
                  <a:srgbClr val="000000"/>
                </a:solidFill>
                <a:latin typeface="Arial" pitchFamily="34" charset="0"/>
                <a:cs typeface="Arial" pitchFamily="34" charset="0"/>
              </a:rPr>
              <a:t>Statement summary: as you’ll notice, the WB increased nearly 107% and the policy value, even in volatile markets over the last 11years, has increased over 53% since inception.</a:t>
            </a:r>
            <a:endParaRPr lang="en-US" sz="1000" dirty="0">
              <a:latin typeface="Arial" pitchFamily="34" charset="0"/>
              <a:cs typeface="Arial" pitchFamily="34" charset="0"/>
            </a:endParaRPr>
          </a:p>
          <a:p>
            <a:endParaRPr lang="en-US" sz="1000" dirty="0">
              <a:latin typeface="Arial" pitchFamily="34" charset="0"/>
              <a:cs typeface="Arial" pitchFamily="34" charset="0"/>
            </a:endParaRPr>
          </a:p>
          <a:p>
            <a:endParaRPr lang="en-US" sz="10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223">
              <a:defRPr/>
            </a:pPr>
            <a:r>
              <a:rPr lang="en-US" sz="1000" dirty="0">
                <a:latin typeface="Arial" pitchFamily="34" charset="0"/>
                <a:cs typeface="Arial" pitchFamily="34" charset="0"/>
              </a:rPr>
              <a:t>Well known money managers professionally manage the investment options available with the Retirement Income Max</a:t>
            </a:r>
            <a:r>
              <a:rPr lang="en-US" sz="1000" baseline="40000" dirty="0"/>
              <a:t>SM</a:t>
            </a:r>
            <a:r>
              <a:rPr lang="en-US" sz="1000" dirty="0">
                <a:latin typeface="Arial" pitchFamily="34" charset="0"/>
                <a:cs typeface="Arial" pitchFamily="34" charset="0"/>
              </a:rPr>
              <a:t> rider. You will know your retirement is being managed by experienced professionals.</a:t>
            </a:r>
          </a:p>
          <a:p>
            <a:pPr defTabSz="943223">
              <a:defRPr/>
            </a:pPr>
            <a:endParaRPr lang="en-US" sz="1000" dirty="0">
              <a:latin typeface="Arial" pitchFamily="34" charset="0"/>
              <a:cs typeface="Arial" pitchFamily="34" charset="0"/>
            </a:endParaRPr>
          </a:p>
          <a:p>
            <a:r>
              <a:rPr lang="en-US" sz="1000" spc="-31" dirty="0"/>
              <a:t>You must allocate 100% of your policy value into one or more of the designated investment options. Transamerica can remove a designated investment option at any time for both new and existing contracts. </a:t>
            </a:r>
          </a:p>
          <a:p>
            <a:pPr defTabSz="913419">
              <a:defRPr/>
            </a:pPr>
            <a:endParaRPr lang="en-US" sz="1000" spc="-30" dirty="0"/>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Read slide. </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52">
              <a:defRPr/>
            </a:pPr>
            <a:r>
              <a:rPr lang="en-US" sz="900" dirty="0">
                <a:solidFill>
                  <a:srgbClr val="000000"/>
                </a:solidFill>
              </a:rPr>
              <a:t>Read slide.</a:t>
            </a:r>
          </a:p>
          <a:p>
            <a:pPr defTabSz="914052">
              <a:defRPr/>
            </a:pPr>
            <a:endParaRPr lang="en-US" sz="900" dirty="0">
              <a:solidFill>
                <a:srgbClr val="000000"/>
              </a:solidFill>
            </a:endParaRPr>
          </a:p>
          <a:p>
            <a:pPr defTabSz="914052">
              <a:defRPr/>
            </a:pPr>
            <a:r>
              <a:rPr lang="en-US" sz="900" dirty="0"/>
              <a:t>When Mr. Otar mentions “an account’s value” he is referring to the Withdrawal Base.</a:t>
            </a:r>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A1752B56-063C-400D-92B5-CE246D35C46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Read slide.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383">
              <a:defRPr/>
            </a:pPr>
            <a:r>
              <a:rPr lang="en-US" sz="900" dirty="0">
                <a:latin typeface="Arial" pitchFamily="34" charset="0"/>
                <a:cs typeface="Arial" pitchFamily="34" charset="0"/>
              </a:rPr>
              <a:t>As we’ve discussed, the Retirement Income Max</a:t>
            </a:r>
            <a:r>
              <a:rPr lang="en-US" sz="900" baseline="40000" dirty="0"/>
              <a:t>SM</a:t>
            </a:r>
            <a:r>
              <a:rPr lang="en-US" sz="900" dirty="0">
                <a:latin typeface="Arial" pitchFamily="34" charset="0"/>
                <a:cs typeface="Arial" pitchFamily="34" charset="0"/>
              </a:rPr>
              <a:t> rider is an optional living benefit available with a Transamerica variable annuity. It may help you maintain your lifestyle in retirement by maximizing your retirement income by offering opportunity to the withdrawal base in up-markets and protection when the market is down. Again, these are the four features that distinguish Retirement Income Max</a:t>
            </a:r>
            <a:r>
              <a:rPr lang="en-US" sz="900" baseline="40000" dirty="0"/>
              <a:t>SM</a:t>
            </a:r>
            <a:r>
              <a:rPr lang="en-US" sz="900" dirty="0">
                <a:latin typeface="Arial" pitchFamily="34" charset="0"/>
                <a:cs typeface="Arial" pitchFamily="34" charset="0"/>
              </a:rPr>
              <a:t>.</a:t>
            </a:r>
          </a:p>
          <a:p>
            <a:pPr defTabSz="864383">
              <a:defRPr/>
            </a:pPr>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752B56-063C-400D-92B5-CE246D35C469}"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Many of you in need of income face unprecedented challenges.  </a:t>
            </a:r>
          </a:p>
          <a:p>
            <a:endParaRPr lang="en-US" sz="900" dirty="0"/>
          </a:p>
          <a:p>
            <a:r>
              <a:rPr lang="en-US" sz="900" dirty="0"/>
              <a:t>Read slide.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One of the challenges you may face includes the record amount of assets in short-term liquid investments.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Many of these investments are impacted by the historically low interest rate environment we are currently in. </a:t>
            </a:r>
          </a:p>
          <a:p>
            <a:endParaRPr lang="en-US" sz="900" dirty="0"/>
          </a:p>
          <a:p>
            <a:r>
              <a:rPr lang="en-US" sz="900" dirty="0"/>
              <a:t>Read table.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52">
              <a:defRPr/>
            </a:pPr>
            <a:r>
              <a:rPr lang="en-US" sz="900" dirty="0">
                <a:solidFill>
                  <a:srgbClr val="000000"/>
                </a:solidFill>
              </a:rPr>
              <a:t>Read slide.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52">
              <a:defRPr/>
            </a:pPr>
            <a:r>
              <a:rPr lang="en-US" sz="900" dirty="0">
                <a:solidFill>
                  <a:srgbClr val="000000"/>
                </a:solidFill>
              </a:rPr>
              <a:t>Read slide.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4183">
              <a:defRPr/>
            </a:pPr>
            <a:r>
              <a:rPr lang="en-US" sz="900" dirty="0" smtClean="0">
                <a:solidFill>
                  <a:srgbClr val="000000"/>
                </a:solidFill>
              </a:rPr>
              <a:t>The Cost of Income – the amount of capital needed to create income – has changed considerably over the last decade. 10 years ago if you needed $20,000 in annual income and had assets of $490,000, it would have taken almost all of those assets to reach your goal – considering the 10 Year Treasury Yield was at 4.11%*.</a:t>
            </a:r>
          </a:p>
          <a:p>
            <a:pPr defTabSz="974183">
              <a:defRPr/>
            </a:pPr>
            <a:endParaRPr lang="en-US" sz="900" dirty="0" smtClean="0">
              <a:solidFill>
                <a:srgbClr val="000000"/>
              </a:solidFill>
            </a:endParaRPr>
          </a:p>
          <a:p>
            <a:pPr defTabSz="974183">
              <a:defRPr/>
            </a:pPr>
            <a:r>
              <a:rPr lang="en-US" sz="900" dirty="0" smtClean="0">
                <a:solidFill>
                  <a:srgbClr val="000000"/>
                </a:solidFill>
              </a:rPr>
              <a:t>Fast forward 10 years. You would need to invest $725,000 to reach your goal of $20,000 in annual income with the 10 Year Treasury Yield at 2.78%**.</a:t>
            </a:r>
          </a:p>
          <a:p>
            <a:pPr defTabSz="974183">
              <a:defRPr/>
            </a:pPr>
            <a:endParaRPr lang="en-US" sz="900" dirty="0" smtClean="0">
              <a:solidFill>
                <a:srgbClr val="000000"/>
              </a:solidFill>
            </a:endParaRPr>
          </a:p>
          <a:p>
            <a:pPr defTabSz="974183">
              <a:defRPr/>
            </a:pPr>
            <a:r>
              <a:rPr lang="en-US" sz="900" dirty="0" smtClean="0">
                <a:solidFill>
                  <a:srgbClr val="000000"/>
                </a:solidFill>
              </a:rPr>
              <a:t>The “cost of income” represents how much money would be required to generate an income of $20,000 annually assuming different rates of return. It does not represent the performance of any specific product.</a:t>
            </a:r>
          </a:p>
          <a:p>
            <a:pPr defTabSz="974183">
              <a:defRPr/>
            </a:pPr>
            <a:endParaRPr lang="en-US" sz="900" dirty="0" smtClean="0">
              <a:solidFill>
                <a:srgbClr val="000000"/>
              </a:solidFill>
            </a:endParaRPr>
          </a:p>
          <a:p>
            <a:pPr defTabSz="974183">
              <a:defRPr/>
            </a:pPr>
            <a:r>
              <a:rPr lang="en-US" sz="900" dirty="0" smtClean="0">
                <a:solidFill>
                  <a:srgbClr val="000000"/>
                </a:solidFill>
              </a:rPr>
              <a:t>*As of January 27, 2004.</a:t>
            </a:r>
          </a:p>
          <a:p>
            <a:pPr defTabSz="974183">
              <a:defRPr/>
            </a:pPr>
            <a:r>
              <a:rPr lang="en-US" sz="900" dirty="0" smtClean="0">
                <a:solidFill>
                  <a:srgbClr val="000000"/>
                </a:solidFill>
              </a:rPr>
              <a:t>**As of January 27, 2014.</a:t>
            </a:r>
          </a:p>
          <a:p>
            <a:pPr defTabSz="974183">
              <a:defRPr/>
            </a:pPr>
            <a:endParaRPr lang="en-US" sz="900" dirty="0" smtClean="0">
              <a:solidFill>
                <a:srgbClr val="000000"/>
              </a:solidFill>
            </a:endParaRPr>
          </a:p>
          <a:p>
            <a:pPr defTabSz="974183">
              <a:defRPr/>
            </a:pPr>
            <a:r>
              <a:rPr lang="en-US" sz="900" dirty="0" smtClean="0">
                <a:solidFill>
                  <a:srgbClr val="000000"/>
                </a:solidFill>
              </a:rPr>
              <a:t>Source: www.treasury.gov/resource-center/data-chart-center/interest-rates/Pages/TextView.aspx?data=yield</a:t>
            </a:r>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A1752B56-063C-400D-92B5-CE246D35C46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ftr" sz="quarter" idx="10"/>
          </p:nvPr>
        </p:nvSpPr>
        <p:spPr>
          <a:xfrm>
            <a:off x="828674" y="6400800"/>
            <a:ext cx="8562975" cy="457200"/>
          </a:xfrm>
          <a:prstGeom prst="rect">
            <a:avLst/>
          </a:prstGeom>
        </p:spPr>
        <p:txBody>
          <a:bodyPr/>
          <a:lstStyle>
            <a:lvl1pPr algn="l">
              <a:defRPr sz="800" baseline="0">
                <a:latin typeface="Calibri" pitchFamily="34" charset="0"/>
              </a:defRPr>
            </a:lvl1pPr>
          </a:lstStyle>
          <a:p>
            <a:pPr>
              <a:defRPr/>
            </a:pPr>
            <a:r>
              <a:rPr lang="en-US" dirty="0" smtClean="0"/>
              <a:t>For broker dealer use only. Not for use with the public.</a:t>
            </a:r>
            <a:endParaRPr lang="en-US" dirty="0"/>
          </a:p>
        </p:txBody>
      </p:sp>
      <p:pic>
        <p:nvPicPr>
          <p:cNvPr id="8" name="Picture 7" descr="iStock_000004970422Large.jpg"/>
          <p:cNvPicPr>
            <a:picLocks noChangeAspect="1"/>
          </p:cNvPicPr>
          <p:nvPr userDrawn="1"/>
        </p:nvPicPr>
        <p:blipFill>
          <a:blip r:embed="rId2" cstate="print"/>
          <a:stretch>
            <a:fillRect/>
          </a:stretch>
        </p:blipFill>
        <p:spPr>
          <a:xfrm>
            <a:off x="1450" y="1844040"/>
            <a:ext cx="9143992" cy="2581273"/>
          </a:xfrm>
          <a:prstGeom prst="rect">
            <a:avLst/>
          </a:prstGeom>
        </p:spPr>
      </p:pic>
      <p:pic>
        <p:nvPicPr>
          <p:cNvPr id="6" name="Picture 5" descr="TA_1795_425.jpg"/>
          <p:cNvPicPr>
            <a:picLocks noChangeAspect="1"/>
          </p:cNvPicPr>
          <p:nvPr userDrawn="1"/>
        </p:nvPicPr>
        <p:blipFill>
          <a:blip r:embed="rId3" cstate="print"/>
          <a:stretch>
            <a:fillRect/>
          </a:stretch>
        </p:blipFill>
        <p:spPr>
          <a:xfrm>
            <a:off x="980030" y="1153508"/>
            <a:ext cx="1546597" cy="510032"/>
          </a:xfrm>
          <a:prstGeom prst="rect">
            <a:avLst/>
          </a:prstGeom>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41C66765-6541-47EF-AF33-D7DA3835685A}" type="slidenum">
              <a:rPr lang="en-US" smtClean="0"/>
              <a:pPr/>
              <a:t>‹#›</a:t>
            </a:fld>
            <a:endParaRPr lang="en-US" dirty="0"/>
          </a:p>
        </p:txBody>
      </p:sp>
    </p:spTree>
  </p:cSld>
  <p:clrMapOvr>
    <a:masterClrMapping/>
  </p:clrMapOvr>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AB02A5-4FE5-49D9-9E24-09F23B90C450}"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13D9E1F-75DF-4513-8079-BFD3702C06C0}"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AB02A5-4FE5-49D9-9E24-09F23B90C450}" type="datetimeFigureOut">
              <a:rPr lang="en-US" smtClean="0"/>
              <a:pPr/>
              <a:t>4/30/2014</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8BFC3197-4EC5-425F-98BF-5D8AC8EE25F7}"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AB02A5-4FE5-49D9-9E24-09F23B90C450}" type="datetimeFigureOut">
              <a:rPr lang="en-US" smtClean="0"/>
              <a:pPr/>
              <a:t>4/30/2014</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BF606067-4D4F-4E11-814A-BA23765959B8}"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pPr/>
              <a:t>4/30/2014</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3223E0BC-5558-4B4C-BB73-08C1A0EA32F3}"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41C66765-6541-47EF-AF33-D7DA3835685A}" type="slidenum">
              <a:rPr lang="en-US" smtClean="0"/>
              <a:pPr/>
              <a:t>‹#›</a:t>
            </a:fld>
            <a:endParaRPr lang="en-US" dirty="0"/>
          </a:p>
        </p:txBody>
      </p:sp>
    </p:spTree>
  </p:cSld>
  <p:clrMapOvr>
    <a:masterClrMapping/>
  </p:clrMapOvr>
  <p:transition/>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pPr/>
              <a:t>4/30/2014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41C66765-6541-47EF-AF33-D7DA3835685A}" type="slidenum">
              <a:rPr lang="en-US" smtClean="0"/>
              <a:pPr/>
              <a:t>‹#›</a:t>
            </a:fld>
            <a:endParaRPr lang="en-US" dirty="0"/>
          </a:p>
        </p:txBody>
      </p:sp>
    </p:spTree>
  </p:cSld>
  <p:clrMapOvr>
    <a:masterClrMapping/>
  </p:clrMapOvr>
  <p:transition/>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41C66765-6541-47EF-AF33-D7DA3835685A}" type="slidenum">
              <a:rPr lang="en-US" smtClean="0"/>
              <a:pPr/>
              <a:t>‹#›</a:t>
            </a:fld>
            <a:endParaRPr lang="en-US" dirty="0"/>
          </a:p>
        </p:txBody>
      </p:sp>
    </p:spTree>
  </p:cSld>
  <p:clrMapOvr>
    <a:masterClrMapping/>
  </p:clrMapOvr>
  <p:transition/>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41C66765-6541-47EF-AF33-D7DA3835685A}" type="slidenum">
              <a:rPr lang="en-US" smtClean="0"/>
              <a:pPr/>
              <a:t>‹#›</a:t>
            </a:fld>
            <a:endParaRPr lang="en-US" dirty="0"/>
          </a:p>
        </p:txBody>
      </p:sp>
    </p:spTree>
  </p:cSld>
  <p:clrMapOvr>
    <a:masterClrMapping/>
  </p:clrMapOvr>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solidFill>
                  <a:schemeClr val="tx1"/>
                </a:solidFill>
              </a:defRPr>
            </a:lvl1pPr>
          </a:lstStyle>
          <a:p>
            <a:fld id="{C05435E6-2B9B-4BCF-8A0F-B60D253531EE}"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048000" cy="4876800"/>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657600" y="1600200"/>
            <a:ext cx="5029200" cy="4876800"/>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013D9E1F-75DF-4513-8079-BFD3702C06C0}" type="slidenum">
              <a:rPr lang="en-US"/>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4302125"/>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4302125"/>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8BFC3197-4EC5-425F-98BF-5D8AC8EE25F7}" type="slidenum">
              <a:rPr lang="en-US"/>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F606067-4D4F-4E11-814A-BA23765959B8}" type="slidenum">
              <a:rPr lang="en-US"/>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223E0BC-5558-4B4C-BB73-08C1A0EA32F3}" type="slidenum">
              <a:rPr lang="en-US"/>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69998"/>
            <a:ext cx="2133600" cy="3651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200"/>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kumimoji="0" lang="en-US" dirty="0"/>
          </a:p>
        </p:txBody>
      </p:sp>
      <p:sp>
        <p:nvSpPr>
          <p:cNvPr id="6" name="Slide Number Placeholder 5"/>
          <p:cNvSpPr>
            <a:spLocks noGrp="1"/>
          </p:cNvSpPr>
          <p:nvPr>
            <p:ph type="sldNum" sz="quarter" idx="12"/>
          </p:nvPr>
        </p:nvSpPr>
        <p:spPr/>
        <p:txBody>
          <a:bodyPr/>
          <a:lstStyle/>
          <a:p>
            <a:fld id="{765D45F3-6EC6-4740-996E-E24B16E6DD6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69998"/>
            <a:ext cx="2133600" cy="365125"/>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200"/>
            </a:lvl1pPr>
          </a:lstStyle>
          <a:p>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765D45F3-6EC6-4740-996E-E24B16E6DD6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4AB02A5-4FE5-49D9-9E24-09F23B90C450}" type="datetimeFigureOut">
              <a:rPr lang="en-US" smtClean="0"/>
              <a:pPr/>
              <a:t>4/30/2014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05435E6-2B9B-4BCF-8A0F-B60D253531EE}" type="slidenum">
              <a:rPr lang="en-US" smtClean="0"/>
              <a:pPr/>
              <a:t>‹#›</a:t>
            </a:fld>
            <a:endParaRPr lang="en-US" dirty="0"/>
          </a:p>
        </p:txBody>
      </p:sp>
      <p:pic>
        <p:nvPicPr>
          <p:cNvPr id="8" name="Picture 7" descr="banner.jpg"/>
          <p:cNvPicPr>
            <a:picLocks noChangeAspect="1"/>
          </p:cNvPicPr>
          <p:nvPr userDrawn="1"/>
        </p:nvPicPr>
        <p:blipFill>
          <a:blip r:embed="rId2" cstate="print"/>
          <a:stretch>
            <a:fillRect/>
          </a:stretch>
        </p:blipFill>
        <p:spPr>
          <a:xfrm>
            <a:off x="0" y="0"/>
            <a:ext cx="9144000" cy="414528"/>
          </a:xfrm>
          <a:prstGeom prst="rect">
            <a:avLst/>
          </a:prstGeom>
        </p:spPr>
      </p:pic>
      <p:sp>
        <p:nvSpPr>
          <p:cNvPr id="9" name="Rectangle 9"/>
          <p:cNvSpPr txBox="1">
            <a:spLocks noChangeArrowheads="1"/>
          </p:cNvSpPr>
          <p:nvPr userDrawn="1"/>
        </p:nvSpPr>
        <p:spPr bwMode="auto">
          <a:xfrm>
            <a:off x="6523038"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AEBB4B-C6D8-43A0-A947-7EA39F0A534E}" type="slidenum">
              <a:rPr kumimoji="0" lang="en-US" sz="8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23" name="Rectangle 3"/>
          <p:cNvSpPr>
            <a:spLocks noGrp="1" noChangeArrowheads="1"/>
          </p:cNvSpPr>
          <p:nvPr>
            <p:ph type="body" idx="1"/>
          </p:nvPr>
        </p:nvSpPr>
        <p:spPr bwMode="auto">
          <a:xfrm>
            <a:off x="457200" y="16002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3126" name="Rectangle 6"/>
          <p:cNvSpPr>
            <a:spLocks noGrp="1" noChangeArrowheads="1"/>
          </p:cNvSpPr>
          <p:nvPr>
            <p:ph type="sldNum" sz="quarter" idx="4"/>
          </p:nvPr>
        </p:nvSpPr>
        <p:spPr bwMode="auto">
          <a:xfrm>
            <a:off x="6553200" y="647700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baseline="0">
                <a:solidFill>
                  <a:schemeClr val="tx2"/>
                </a:solidFill>
              </a:defRPr>
            </a:lvl1pPr>
          </a:lstStyle>
          <a:p>
            <a:fld id="{41C66765-6541-47EF-AF33-D7DA3835685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9" r:id="rId3"/>
    <p:sldLayoutId id="2147483660" r:id="rId4"/>
    <p:sldLayoutId id="2147483661" r:id="rId5"/>
    <p:sldLayoutId id="2147483662" r:id="rId6"/>
    <p:sldLayoutId id="2147483694" r:id="rId7"/>
  </p:sldLayoutIdLst>
  <p:transition/>
  <p:hf hdr="0" ftr="0" dt="0"/>
  <p:txStyles>
    <p:titleStyle>
      <a:lvl1pPr algn="l" rtl="0" fontAlgn="base">
        <a:spcBef>
          <a:spcPct val="0"/>
        </a:spcBef>
        <a:spcAft>
          <a:spcPct val="0"/>
        </a:spcAft>
        <a:defRPr sz="3200">
          <a:solidFill>
            <a:schemeClr val="tx1">
              <a:lumMod val="50000"/>
              <a:lumOff val="50000"/>
            </a:schemeClr>
          </a:solidFill>
          <a:latin typeface="+mn-lt"/>
          <a:ea typeface="+mj-ea"/>
          <a:cs typeface="+mj-cs"/>
        </a:defRPr>
      </a:lvl1pPr>
      <a:lvl2pPr algn="l" rtl="0" fontAlgn="base">
        <a:spcBef>
          <a:spcPct val="0"/>
        </a:spcBef>
        <a:spcAft>
          <a:spcPct val="0"/>
        </a:spcAft>
        <a:defRPr sz="3200">
          <a:solidFill>
            <a:schemeClr val="accent1"/>
          </a:solidFill>
          <a:latin typeface="Times" pitchFamily="1" charset="0"/>
        </a:defRPr>
      </a:lvl2pPr>
      <a:lvl3pPr algn="l" rtl="0" fontAlgn="base">
        <a:spcBef>
          <a:spcPct val="0"/>
        </a:spcBef>
        <a:spcAft>
          <a:spcPct val="0"/>
        </a:spcAft>
        <a:defRPr sz="3200">
          <a:solidFill>
            <a:schemeClr val="accent1"/>
          </a:solidFill>
          <a:latin typeface="Times" pitchFamily="1" charset="0"/>
        </a:defRPr>
      </a:lvl3pPr>
      <a:lvl4pPr algn="l" rtl="0" fontAlgn="base">
        <a:spcBef>
          <a:spcPct val="0"/>
        </a:spcBef>
        <a:spcAft>
          <a:spcPct val="0"/>
        </a:spcAft>
        <a:defRPr sz="3200">
          <a:solidFill>
            <a:schemeClr val="accent1"/>
          </a:solidFill>
          <a:latin typeface="Times" pitchFamily="1" charset="0"/>
        </a:defRPr>
      </a:lvl4pPr>
      <a:lvl5pPr algn="l" rtl="0" fontAlgn="base">
        <a:spcBef>
          <a:spcPct val="0"/>
        </a:spcBef>
        <a:spcAft>
          <a:spcPct val="0"/>
        </a:spcAft>
        <a:defRPr sz="3200">
          <a:solidFill>
            <a:schemeClr val="accent1"/>
          </a:solidFill>
          <a:latin typeface="Times" pitchFamily="1" charset="0"/>
        </a:defRPr>
      </a:lvl5pPr>
      <a:lvl6pPr marL="457200" algn="l" rtl="0" fontAlgn="base">
        <a:spcBef>
          <a:spcPct val="0"/>
        </a:spcBef>
        <a:spcAft>
          <a:spcPct val="0"/>
        </a:spcAft>
        <a:defRPr sz="3200">
          <a:solidFill>
            <a:schemeClr val="accent1"/>
          </a:solidFill>
          <a:latin typeface="Times" pitchFamily="1" charset="0"/>
        </a:defRPr>
      </a:lvl6pPr>
      <a:lvl7pPr marL="914400" algn="l" rtl="0" fontAlgn="base">
        <a:spcBef>
          <a:spcPct val="0"/>
        </a:spcBef>
        <a:spcAft>
          <a:spcPct val="0"/>
        </a:spcAft>
        <a:defRPr sz="3200">
          <a:solidFill>
            <a:schemeClr val="accent1"/>
          </a:solidFill>
          <a:latin typeface="Times" pitchFamily="1" charset="0"/>
        </a:defRPr>
      </a:lvl7pPr>
      <a:lvl8pPr marL="1371600" algn="l" rtl="0" fontAlgn="base">
        <a:spcBef>
          <a:spcPct val="0"/>
        </a:spcBef>
        <a:spcAft>
          <a:spcPct val="0"/>
        </a:spcAft>
        <a:defRPr sz="3200">
          <a:solidFill>
            <a:schemeClr val="accent1"/>
          </a:solidFill>
          <a:latin typeface="Times" pitchFamily="1" charset="0"/>
        </a:defRPr>
      </a:lvl8pPr>
      <a:lvl9pPr marL="1828800" algn="l" rtl="0" fontAlgn="base">
        <a:spcBef>
          <a:spcPct val="0"/>
        </a:spcBef>
        <a:spcAft>
          <a:spcPct val="0"/>
        </a:spcAft>
        <a:defRPr sz="3200">
          <a:solidFill>
            <a:schemeClr val="accent1"/>
          </a:solidFill>
          <a:latin typeface="Times" pitchFamily="1" charset="0"/>
        </a:defRPr>
      </a:lvl9pPr>
    </p:titleStyle>
    <p:bodyStyle>
      <a:lvl1pPr marL="342900" indent="-342900" algn="l" rtl="0" fontAlgn="base">
        <a:spcBef>
          <a:spcPct val="20000"/>
        </a:spcBef>
        <a:spcAft>
          <a:spcPct val="0"/>
        </a:spcAft>
        <a:buChar char="•"/>
        <a:defRPr sz="2800">
          <a:solidFill>
            <a:schemeClr val="tx2"/>
          </a:solidFill>
          <a:latin typeface="+mn-lt"/>
          <a:ea typeface="+mn-ea"/>
          <a:cs typeface="+mn-cs"/>
        </a:defRPr>
      </a:lvl1pPr>
      <a:lvl2pPr marL="742950" indent="-285750" algn="l" rtl="0" fontAlgn="base">
        <a:spcBef>
          <a:spcPct val="20000"/>
        </a:spcBef>
        <a:spcAft>
          <a:spcPct val="0"/>
        </a:spcAft>
        <a:buChar char="–"/>
        <a:defRPr sz="2400">
          <a:solidFill>
            <a:schemeClr val="tx2"/>
          </a:solidFill>
          <a:latin typeface="+mn-lt"/>
        </a:defRPr>
      </a:lvl2pPr>
      <a:lvl3pPr marL="1143000" indent="-228600" algn="l" rtl="0" fontAlgn="base">
        <a:spcBef>
          <a:spcPct val="20000"/>
        </a:spcBef>
        <a:spcAft>
          <a:spcPct val="0"/>
        </a:spcAft>
        <a:buChar char="•"/>
        <a:defRPr sz="20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487F2-22FF-2640-9D4B-068471756016}" type="datetimeFigureOut">
              <a:rPr lang="en-US" smtClean="0"/>
              <a:pPr/>
              <a:t>4/30/2014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66765-6541-47EF-AF33-D7DA3835685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22.gif"/><Relationship Id="rId4" Type="http://schemas.openxmlformats.org/officeDocument/2006/relationships/image" Target="../media/image21.gif"/></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ppim1211_FC.jpg"/>
          <p:cNvPicPr>
            <a:picLocks noChangeAspect="1"/>
          </p:cNvPicPr>
          <p:nvPr/>
        </p:nvPicPr>
        <p:blipFill>
          <a:blip r:embed="rId3" cstate="print"/>
          <a:stretch>
            <a:fillRect/>
          </a:stretch>
        </p:blipFill>
        <p:spPr>
          <a:xfrm>
            <a:off x="0" y="0"/>
            <a:ext cx="9144000" cy="6858000"/>
          </a:xfrm>
          <a:prstGeom prst="rect">
            <a:avLst/>
          </a:prstGeom>
        </p:spPr>
      </p:pic>
      <p:sp>
        <p:nvSpPr>
          <p:cNvPr id="10" name="Rectangle 36"/>
          <p:cNvSpPr>
            <a:spLocks noChangeArrowheads="1"/>
          </p:cNvSpPr>
          <p:nvPr/>
        </p:nvSpPr>
        <p:spPr bwMode="auto">
          <a:xfrm>
            <a:off x="511630" y="6541548"/>
            <a:ext cx="1019219" cy="211476"/>
          </a:xfrm>
          <a:prstGeom prst="rect">
            <a:avLst/>
          </a:prstGeom>
          <a:noFill/>
          <a:ln w="9525">
            <a:noFill/>
            <a:miter lim="800000"/>
            <a:headEnd/>
            <a:tailEnd/>
          </a:ln>
          <a:effectLst/>
        </p:spPr>
        <p:txBody>
          <a:bodyPr anchor="ctr"/>
          <a:lstStyle/>
          <a:p>
            <a:pPr eaLnBrk="1" hangingPunct="1"/>
            <a:r>
              <a:rPr lang="en-US" sz="800" baseline="0" dirty="0" smtClean="0"/>
              <a:t>VPPIM0514</a:t>
            </a:r>
            <a:endParaRPr lang="en-US" sz="800" baseline="0" dirty="0"/>
          </a:p>
        </p:txBody>
      </p:sp>
      <p:pic>
        <p:nvPicPr>
          <p:cNvPr id="4" name="Picture 3" descr="TA_1795_425.jpg"/>
          <p:cNvPicPr>
            <a:picLocks noChangeAspect="1"/>
          </p:cNvPicPr>
          <p:nvPr/>
        </p:nvPicPr>
        <p:blipFill>
          <a:blip r:embed="rId4" cstate="print"/>
          <a:stretch>
            <a:fillRect/>
          </a:stretch>
        </p:blipFill>
        <p:spPr>
          <a:xfrm>
            <a:off x="1593216" y="583352"/>
            <a:ext cx="1546597" cy="51003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solidFill>
                  <a:prstClr val="black"/>
                </a:solidFill>
                <a:latin typeface="Arial" pitchFamily="34" charset="0"/>
                <a:cs typeface="Arial" pitchFamily="34" charset="0"/>
              </a:rPr>
              <a:t>Retirement Income Sources are Eroding</a:t>
            </a:r>
            <a:endParaRPr lang="en-US" sz="2700" kern="0" baseline="0" dirty="0">
              <a:solidFill>
                <a:prstClr val="black"/>
              </a:solidFill>
              <a:latin typeface="Arial" pitchFamily="34" charset="0"/>
              <a:cs typeface="Arial" pitchFamily="34" charset="0"/>
            </a:endParaRPr>
          </a:p>
          <a:p>
            <a:pPr eaLnBrk="1" hangingPunct="1"/>
            <a:endParaRPr lang="en-US" sz="1900" b="1" kern="0" baseline="0" dirty="0">
              <a:solidFill>
                <a:prstClr val="black"/>
              </a:solidFill>
            </a:endParaRPr>
          </a:p>
        </p:txBody>
      </p:sp>
      <p:sp>
        <p:nvSpPr>
          <p:cNvPr id="5" name="Rectangle 4"/>
          <p:cNvSpPr/>
          <p:nvPr/>
        </p:nvSpPr>
        <p:spPr>
          <a:xfrm>
            <a:off x="552449" y="6178043"/>
            <a:ext cx="7686675" cy="400110"/>
          </a:xfrm>
          <a:prstGeom prst="rect">
            <a:avLst/>
          </a:prstGeom>
        </p:spPr>
        <p:txBody>
          <a:bodyPr wrap="square">
            <a:spAutoFit/>
          </a:bodyPr>
          <a:lstStyle/>
          <a:p>
            <a:r>
              <a:rPr lang="en-US" sz="1000" baseline="0" dirty="0" smtClean="0">
                <a:solidFill>
                  <a:prstClr val="black"/>
                </a:solidFill>
                <a:latin typeface="Arial" pitchFamily="34" charset="0"/>
                <a:cs typeface="Arial" pitchFamily="34" charset="0"/>
              </a:rPr>
              <a:t>Sources: Social Security &amp; Pensions, SmartMoney, October 2011 and </a:t>
            </a:r>
            <a:r>
              <a:rPr lang="en-US" sz="1000" i="1" baseline="0" dirty="0" smtClean="0">
                <a:solidFill>
                  <a:prstClr val="black"/>
                </a:solidFill>
                <a:latin typeface="Arial" pitchFamily="34" charset="0"/>
                <a:cs typeface="Arial" pitchFamily="34" charset="0"/>
              </a:rPr>
              <a:t>Retirement Benefits: Access, Participation, and Take-Up Rates, Private Industry Workers, National Compensation Survey,</a:t>
            </a:r>
            <a:r>
              <a:rPr lang="en-US" sz="1000" baseline="0" dirty="0" smtClean="0">
                <a:solidFill>
                  <a:prstClr val="black"/>
                </a:solidFill>
                <a:latin typeface="Arial" pitchFamily="34" charset="0"/>
                <a:cs typeface="Arial" pitchFamily="34" charset="0"/>
              </a:rPr>
              <a:t> Bureau of Labor Statistics, March 2013. </a:t>
            </a:r>
          </a:p>
        </p:txBody>
      </p:sp>
      <p:sp>
        <p:nvSpPr>
          <p:cNvPr id="10" name="TextBox 9"/>
          <p:cNvSpPr txBox="1"/>
          <p:nvPr/>
        </p:nvSpPr>
        <p:spPr>
          <a:xfrm>
            <a:off x="1549103" y="1824903"/>
            <a:ext cx="6551406" cy="400110"/>
          </a:xfrm>
          <a:prstGeom prst="rect">
            <a:avLst/>
          </a:prstGeom>
          <a:noFill/>
        </p:spPr>
        <p:txBody>
          <a:bodyPr wrap="square" rtlCol="0">
            <a:spAutoFit/>
          </a:bodyPr>
          <a:lstStyle/>
          <a:p>
            <a:r>
              <a:rPr lang="en-US" sz="2000" b="1" baseline="0" dirty="0" smtClean="0">
                <a:solidFill>
                  <a:srgbClr val="BB7D63"/>
                </a:solidFill>
              </a:rPr>
              <a:t>Private Sector Pensions Disappearing</a:t>
            </a:r>
            <a:endParaRPr lang="en-US" sz="2000" b="1" baseline="0" dirty="0">
              <a:solidFill>
                <a:srgbClr val="BB7D63"/>
              </a:solidFill>
            </a:endParaRPr>
          </a:p>
        </p:txBody>
      </p:sp>
      <p:sp>
        <p:nvSpPr>
          <p:cNvPr id="11" name="TextBox 10"/>
          <p:cNvSpPr txBox="1"/>
          <p:nvPr/>
        </p:nvSpPr>
        <p:spPr>
          <a:xfrm>
            <a:off x="1574171" y="4695749"/>
            <a:ext cx="2741406" cy="523220"/>
          </a:xfrm>
          <a:prstGeom prst="rect">
            <a:avLst/>
          </a:prstGeom>
          <a:noFill/>
        </p:spPr>
        <p:txBody>
          <a:bodyPr wrap="square" rtlCol="0">
            <a:spAutoFit/>
          </a:bodyPr>
          <a:lstStyle/>
          <a:p>
            <a:r>
              <a:rPr lang="en-US" sz="1400" b="1" baseline="0" dirty="0" smtClean="0">
                <a:solidFill>
                  <a:prstClr val="black"/>
                </a:solidFill>
              </a:rPr>
              <a:t>out of every 100 workers</a:t>
            </a:r>
          </a:p>
          <a:p>
            <a:r>
              <a:rPr lang="en-US" sz="1400" b="1" baseline="0" dirty="0" smtClean="0">
                <a:solidFill>
                  <a:prstClr val="black"/>
                </a:solidFill>
              </a:rPr>
              <a:t>had pensions in 1979</a:t>
            </a:r>
            <a:endParaRPr lang="en-US" sz="1400" b="1" baseline="0" dirty="0">
              <a:solidFill>
                <a:prstClr val="black"/>
              </a:solidFill>
            </a:endParaRPr>
          </a:p>
        </p:txBody>
      </p:sp>
      <p:sp>
        <p:nvSpPr>
          <p:cNvPr id="12" name="TextBox 11"/>
          <p:cNvSpPr txBox="1"/>
          <p:nvPr/>
        </p:nvSpPr>
        <p:spPr>
          <a:xfrm>
            <a:off x="5105400" y="4699774"/>
            <a:ext cx="2741406" cy="523220"/>
          </a:xfrm>
          <a:prstGeom prst="rect">
            <a:avLst/>
          </a:prstGeom>
          <a:noFill/>
        </p:spPr>
        <p:txBody>
          <a:bodyPr wrap="square" rtlCol="0">
            <a:spAutoFit/>
          </a:bodyPr>
          <a:lstStyle/>
          <a:p>
            <a:r>
              <a:rPr lang="en-US" sz="1400" b="1" baseline="0" dirty="0" smtClean="0">
                <a:solidFill>
                  <a:prstClr val="black"/>
                </a:solidFill>
              </a:rPr>
              <a:t>out of every 100 workers</a:t>
            </a:r>
          </a:p>
          <a:p>
            <a:r>
              <a:rPr lang="en-US" sz="1400" b="1" baseline="0" dirty="0" smtClean="0">
                <a:solidFill>
                  <a:prstClr val="black"/>
                </a:solidFill>
              </a:rPr>
              <a:t>had pensions in 2013</a:t>
            </a:r>
            <a:endParaRPr lang="en-US" sz="1400" b="1" baseline="0" dirty="0">
              <a:solidFill>
                <a:prstClr val="black"/>
              </a:solidFill>
            </a:endParaRP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8056" y="2322500"/>
            <a:ext cx="6671944" cy="2401900"/>
          </a:xfrm>
          <a:prstGeom prst="rect">
            <a:avLst/>
          </a:prstGeom>
          <a:noFill/>
          <a:ln w="6350">
            <a:noFill/>
            <a:miter lim="800000"/>
            <a:headEnd/>
            <a:tailEnd/>
          </a:ln>
        </p:spPr>
      </p:pic>
    </p:spTree>
    <p:extLst>
      <p:ext uri="{BB962C8B-B14F-4D97-AF65-F5344CB8AC3E}">
        <p14:creationId xmlns:p14="http://schemas.microsoft.com/office/powerpoint/2010/main" val="33016062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Retirement Income Sources are Eroding</a:t>
            </a:r>
            <a:endParaRPr lang="en-US" sz="2700" kern="0" baseline="0" dirty="0">
              <a:latin typeface="Arial" pitchFamily="34" charset="0"/>
              <a:cs typeface="Arial" pitchFamily="34" charset="0"/>
            </a:endParaRPr>
          </a:p>
          <a:p>
            <a:pPr eaLnBrk="1" hangingPunct="1"/>
            <a:endParaRPr lang="en-US" sz="1900" b="1" kern="0" baseline="0" dirty="0"/>
          </a:p>
        </p:txBody>
      </p:sp>
      <p:sp>
        <p:nvSpPr>
          <p:cNvPr id="5" name="Rectangle 4"/>
          <p:cNvSpPr/>
          <p:nvPr/>
        </p:nvSpPr>
        <p:spPr>
          <a:xfrm>
            <a:off x="552449" y="6178043"/>
            <a:ext cx="7743251" cy="246221"/>
          </a:xfrm>
          <a:prstGeom prst="rect">
            <a:avLst/>
          </a:prstGeom>
        </p:spPr>
        <p:txBody>
          <a:bodyPr wrap="square">
            <a:spAutoFit/>
          </a:bodyPr>
          <a:lstStyle/>
          <a:p>
            <a:r>
              <a:rPr lang="en-US" sz="1000" baseline="0" dirty="0" smtClean="0">
                <a:latin typeface="Arial" pitchFamily="34" charset="0"/>
                <a:cs typeface="Arial" pitchFamily="34" charset="0"/>
              </a:rPr>
              <a:t>Source: </a:t>
            </a:r>
            <a:r>
              <a:rPr lang="en-US" sz="1000" i="1" baseline="0" dirty="0" smtClean="0">
                <a:latin typeface="Arial" pitchFamily="34" charset="0"/>
                <a:cs typeface="Arial" pitchFamily="34" charset="0"/>
              </a:rPr>
              <a:t>Social Security Announces 1.5 Percent Benefit Increase for 2014</a:t>
            </a:r>
            <a:r>
              <a:rPr lang="en-US" sz="1000" baseline="0" dirty="0" smtClean="0">
                <a:latin typeface="Arial" pitchFamily="34" charset="0"/>
                <a:cs typeface="Arial" pitchFamily="34" charset="0"/>
              </a:rPr>
              <a:t>, www.ssa.gov, October 30, 2013.</a:t>
            </a:r>
            <a:endParaRPr lang="en-US" sz="1000" baseline="0" dirty="0">
              <a:latin typeface="Arial" pitchFamily="34" charset="0"/>
              <a:cs typeface="Arial" pitchFamily="34" charset="0"/>
            </a:endParaRPr>
          </a:p>
        </p:txBody>
      </p:sp>
      <p:sp>
        <p:nvSpPr>
          <p:cNvPr id="7" name="TextBox 6"/>
          <p:cNvSpPr txBox="1"/>
          <p:nvPr/>
        </p:nvSpPr>
        <p:spPr>
          <a:xfrm>
            <a:off x="1549103" y="1828800"/>
            <a:ext cx="6551406" cy="400110"/>
          </a:xfrm>
          <a:prstGeom prst="rect">
            <a:avLst/>
          </a:prstGeom>
          <a:noFill/>
        </p:spPr>
        <p:txBody>
          <a:bodyPr wrap="square" rtlCol="0">
            <a:spAutoFit/>
          </a:bodyPr>
          <a:lstStyle/>
          <a:p>
            <a:r>
              <a:rPr lang="en-US" sz="2000" b="1" baseline="0" dirty="0" smtClean="0">
                <a:solidFill>
                  <a:srgbClr val="BB7D63"/>
                </a:solidFill>
              </a:rPr>
              <a:t>Social Security Cost of Living Adjustment</a:t>
            </a:r>
            <a:endParaRPr lang="en-US" sz="2000" b="1" baseline="0" dirty="0">
              <a:solidFill>
                <a:srgbClr val="BB7D63"/>
              </a:solidFill>
            </a:endParaRPr>
          </a:p>
        </p:txBody>
      </p:sp>
      <p:sp>
        <p:nvSpPr>
          <p:cNvPr id="9" name="TextBox 8"/>
          <p:cNvSpPr txBox="1"/>
          <p:nvPr/>
        </p:nvSpPr>
        <p:spPr>
          <a:xfrm>
            <a:off x="1863916" y="2895744"/>
            <a:ext cx="2055371" cy="1077218"/>
          </a:xfrm>
          <a:prstGeom prst="rect">
            <a:avLst/>
          </a:prstGeom>
          <a:noFill/>
        </p:spPr>
        <p:txBody>
          <a:bodyPr wrap="none" rtlCol="0">
            <a:spAutoFit/>
          </a:bodyPr>
          <a:lstStyle/>
          <a:p>
            <a:r>
              <a:rPr lang="en-US" sz="9600" b="1" dirty="0" smtClean="0">
                <a:solidFill>
                  <a:srgbClr val="BB7D63"/>
                </a:solidFill>
              </a:rPr>
              <a:t>1.5%</a:t>
            </a:r>
            <a:endParaRPr lang="en-US" sz="9600" b="1" dirty="0">
              <a:solidFill>
                <a:srgbClr val="BB7D63"/>
              </a:solidFill>
            </a:endParaRPr>
          </a:p>
        </p:txBody>
      </p:sp>
      <p:sp>
        <p:nvSpPr>
          <p:cNvPr id="10" name="TextBox 9"/>
          <p:cNvSpPr txBox="1"/>
          <p:nvPr/>
        </p:nvSpPr>
        <p:spPr>
          <a:xfrm>
            <a:off x="2839086" y="2609004"/>
            <a:ext cx="1027845" cy="584775"/>
          </a:xfrm>
          <a:prstGeom prst="rect">
            <a:avLst/>
          </a:prstGeom>
          <a:noFill/>
        </p:spPr>
        <p:txBody>
          <a:bodyPr wrap="none" rtlCol="0">
            <a:spAutoFit/>
          </a:bodyPr>
          <a:lstStyle/>
          <a:p>
            <a:r>
              <a:rPr lang="en-US" sz="4800" dirty="0" smtClean="0">
                <a:solidFill>
                  <a:schemeClr val="tx2">
                    <a:lumMod val="60000"/>
                    <a:lumOff val="40000"/>
                  </a:schemeClr>
                </a:solidFill>
              </a:rPr>
              <a:t>Only</a:t>
            </a:r>
            <a:endParaRPr lang="en-US" sz="4800" dirty="0">
              <a:solidFill>
                <a:schemeClr val="tx2">
                  <a:lumMod val="60000"/>
                  <a:lumOff val="40000"/>
                </a:schemeClr>
              </a:solidFill>
            </a:endParaRPr>
          </a:p>
        </p:txBody>
      </p:sp>
      <p:sp>
        <p:nvSpPr>
          <p:cNvPr id="11" name="TextBox 10"/>
          <p:cNvSpPr txBox="1"/>
          <p:nvPr/>
        </p:nvSpPr>
        <p:spPr>
          <a:xfrm>
            <a:off x="4386267" y="2949145"/>
            <a:ext cx="4471352" cy="1015663"/>
          </a:xfrm>
          <a:prstGeom prst="rect">
            <a:avLst/>
          </a:prstGeom>
          <a:noFill/>
        </p:spPr>
        <p:txBody>
          <a:bodyPr wrap="none" rtlCol="0">
            <a:spAutoFit/>
          </a:bodyPr>
          <a:lstStyle/>
          <a:p>
            <a:r>
              <a:rPr lang="en-US" sz="2000" baseline="0" dirty="0" smtClean="0"/>
              <a:t>Increase in Cost of Living Adjustment </a:t>
            </a:r>
            <a:br>
              <a:rPr lang="en-US" sz="2000" baseline="0" dirty="0" smtClean="0"/>
            </a:br>
            <a:r>
              <a:rPr lang="en-US" sz="2000" baseline="0" dirty="0" smtClean="0"/>
              <a:t>Social Security recipients receive </a:t>
            </a:r>
            <a:br>
              <a:rPr lang="en-US" sz="2000" baseline="0" dirty="0" smtClean="0"/>
            </a:br>
            <a:r>
              <a:rPr lang="en-US" sz="2000" baseline="0" dirty="0" smtClean="0"/>
              <a:t>in 2014</a:t>
            </a:r>
            <a:endParaRPr lang="en-US" sz="2000" baseline="30000" dirty="0"/>
          </a:p>
        </p:txBody>
      </p:sp>
      <p:cxnSp>
        <p:nvCxnSpPr>
          <p:cNvPr id="12" name="Straight Connector 11"/>
          <p:cNvCxnSpPr/>
          <p:nvPr/>
        </p:nvCxnSpPr>
        <p:spPr>
          <a:xfrm>
            <a:off x="4206240" y="2840019"/>
            <a:ext cx="0" cy="1194099"/>
          </a:xfrm>
          <a:prstGeom prst="line">
            <a:avLst/>
          </a:prstGeom>
          <a:ln w="38100">
            <a:solidFill>
              <a:srgbClr val="BB7D63"/>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Retirement Income Sources are Eroding</a:t>
            </a:r>
            <a:endParaRPr lang="en-US" sz="2700" kern="0" baseline="0" dirty="0">
              <a:latin typeface="Arial" pitchFamily="34" charset="0"/>
              <a:cs typeface="Arial" pitchFamily="34" charset="0"/>
            </a:endParaRPr>
          </a:p>
          <a:p>
            <a:pPr eaLnBrk="1" hangingPunct="1"/>
            <a:endParaRPr lang="en-US" sz="2700" b="1" kern="0" baseline="0" dirty="0">
              <a:latin typeface="Arial" pitchFamily="34" charset="0"/>
              <a:cs typeface="Arial" pitchFamily="34" charset="0"/>
            </a:endParaRPr>
          </a:p>
        </p:txBody>
      </p:sp>
      <p:sp>
        <p:nvSpPr>
          <p:cNvPr id="5" name="Rectangle 4"/>
          <p:cNvSpPr/>
          <p:nvPr/>
        </p:nvSpPr>
        <p:spPr>
          <a:xfrm>
            <a:off x="552450" y="6178043"/>
            <a:ext cx="8115300" cy="246221"/>
          </a:xfrm>
          <a:prstGeom prst="rect">
            <a:avLst/>
          </a:prstGeom>
        </p:spPr>
        <p:txBody>
          <a:bodyPr wrap="square">
            <a:spAutoFit/>
          </a:bodyPr>
          <a:lstStyle/>
          <a:p>
            <a:r>
              <a:rPr lang="en-US" sz="1000" baseline="0" dirty="0" smtClean="0">
                <a:latin typeface="Arial" pitchFamily="34" charset="0"/>
                <a:cs typeface="Arial" pitchFamily="34" charset="0"/>
              </a:rPr>
              <a:t>Source: </a:t>
            </a:r>
            <a:r>
              <a:rPr lang="en-US" sz="1000" i="1" baseline="0" dirty="0" smtClean="0">
                <a:latin typeface="Arial" pitchFamily="34" charset="0"/>
                <a:cs typeface="Arial" pitchFamily="34" charset="0"/>
              </a:rPr>
              <a:t>Social Security Board of Trustees: No Change in Projected Year of Trust Fund Reserve Depletion</a:t>
            </a:r>
            <a:r>
              <a:rPr lang="en-US" sz="1000" baseline="0" dirty="0" smtClean="0">
                <a:latin typeface="Arial" pitchFamily="34" charset="0"/>
                <a:cs typeface="Arial" pitchFamily="34" charset="0"/>
              </a:rPr>
              <a:t>, www.ssa.gov, May 31, 2013.</a:t>
            </a:r>
            <a:endParaRPr lang="en-US" sz="1000" baseline="0" dirty="0">
              <a:latin typeface="Arial" pitchFamily="34" charset="0"/>
              <a:cs typeface="Arial" pitchFamily="34" charset="0"/>
            </a:endParaRPr>
          </a:p>
        </p:txBody>
      </p:sp>
      <p:sp>
        <p:nvSpPr>
          <p:cNvPr id="6" name="TextBox 5"/>
          <p:cNvSpPr txBox="1"/>
          <p:nvPr/>
        </p:nvSpPr>
        <p:spPr>
          <a:xfrm>
            <a:off x="1549103" y="1828800"/>
            <a:ext cx="6551406" cy="400110"/>
          </a:xfrm>
          <a:prstGeom prst="rect">
            <a:avLst/>
          </a:prstGeom>
          <a:noFill/>
        </p:spPr>
        <p:txBody>
          <a:bodyPr wrap="square" rtlCol="0">
            <a:spAutoFit/>
          </a:bodyPr>
          <a:lstStyle/>
          <a:p>
            <a:r>
              <a:rPr lang="en-US" sz="2000" b="1" baseline="0" dirty="0" smtClean="0">
                <a:solidFill>
                  <a:srgbClr val="BB7D63"/>
                </a:solidFill>
              </a:rPr>
              <a:t>Social Security Funding Declining</a:t>
            </a:r>
            <a:endParaRPr lang="en-US" sz="2000" b="1" baseline="0" dirty="0">
              <a:solidFill>
                <a:srgbClr val="BB7D63"/>
              </a:solidFill>
            </a:endParaRPr>
          </a:p>
        </p:txBody>
      </p:sp>
      <p:sp>
        <p:nvSpPr>
          <p:cNvPr id="8" name="TextBox 7"/>
          <p:cNvSpPr txBox="1"/>
          <p:nvPr/>
        </p:nvSpPr>
        <p:spPr>
          <a:xfrm>
            <a:off x="1863916" y="2895744"/>
            <a:ext cx="2012089" cy="1077218"/>
          </a:xfrm>
          <a:prstGeom prst="rect">
            <a:avLst/>
          </a:prstGeom>
          <a:noFill/>
        </p:spPr>
        <p:txBody>
          <a:bodyPr wrap="none" rtlCol="0">
            <a:spAutoFit/>
          </a:bodyPr>
          <a:lstStyle/>
          <a:p>
            <a:r>
              <a:rPr lang="en-US" sz="9600" b="1" dirty="0" smtClean="0">
                <a:solidFill>
                  <a:srgbClr val="BB7D63"/>
                </a:solidFill>
              </a:rPr>
              <a:t>2033</a:t>
            </a:r>
            <a:endParaRPr lang="en-US" sz="9600" b="1" dirty="0">
              <a:solidFill>
                <a:srgbClr val="BB7D63"/>
              </a:solidFill>
            </a:endParaRPr>
          </a:p>
        </p:txBody>
      </p:sp>
      <p:sp>
        <p:nvSpPr>
          <p:cNvPr id="9" name="TextBox 8"/>
          <p:cNvSpPr txBox="1"/>
          <p:nvPr/>
        </p:nvSpPr>
        <p:spPr>
          <a:xfrm>
            <a:off x="4386267" y="2772873"/>
            <a:ext cx="4742004" cy="1323439"/>
          </a:xfrm>
          <a:prstGeom prst="rect">
            <a:avLst/>
          </a:prstGeom>
          <a:noFill/>
        </p:spPr>
        <p:txBody>
          <a:bodyPr wrap="none" rtlCol="0">
            <a:spAutoFit/>
          </a:bodyPr>
          <a:lstStyle/>
          <a:p>
            <a:r>
              <a:rPr lang="en-US" sz="2000" baseline="0" dirty="0" smtClean="0"/>
              <a:t>The government appointed Board of </a:t>
            </a:r>
            <a:br>
              <a:rPr lang="en-US" sz="2000" baseline="0" dirty="0" smtClean="0"/>
            </a:br>
            <a:r>
              <a:rPr lang="en-US" sz="2000" baseline="0" dirty="0" smtClean="0"/>
              <a:t>Trustees estimate of when the Social </a:t>
            </a:r>
            <a:br>
              <a:rPr lang="en-US" sz="2000" baseline="0" dirty="0" smtClean="0"/>
            </a:br>
            <a:r>
              <a:rPr lang="en-US" sz="2000" baseline="0" dirty="0" smtClean="0"/>
              <a:t>Security program will not be able to pay </a:t>
            </a:r>
            <a:br>
              <a:rPr lang="en-US" sz="2000" baseline="0" dirty="0" smtClean="0"/>
            </a:br>
            <a:r>
              <a:rPr lang="en-US" sz="2000" baseline="0" dirty="0" smtClean="0"/>
              <a:t>100% of promised benefits</a:t>
            </a:r>
            <a:endParaRPr lang="en-US" sz="2000" baseline="30000" dirty="0"/>
          </a:p>
        </p:txBody>
      </p:sp>
      <p:cxnSp>
        <p:nvCxnSpPr>
          <p:cNvPr id="10" name="Straight Connector 9"/>
          <p:cNvCxnSpPr/>
          <p:nvPr/>
        </p:nvCxnSpPr>
        <p:spPr>
          <a:xfrm>
            <a:off x="4206240" y="2840019"/>
            <a:ext cx="0" cy="1194099"/>
          </a:xfrm>
          <a:prstGeom prst="line">
            <a:avLst/>
          </a:prstGeom>
          <a:ln w="38100">
            <a:solidFill>
              <a:srgbClr val="BB7D6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39086" y="2609004"/>
            <a:ext cx="1012585" cy="584775"/>
          </a:xfrm>
          <a:prstGeom prst="rect">
            <a:avLst/>
          </a:prstGeom>
          <a:noFill/>
        </p:spPr>
        <p:txBody>
          <a:bodyPr wrap="none" rtlCol="0">
            <a:spAutoFit/>
          </a:bodyPr>
          <a:lstStyle/>
          <a:p>
            <a:r>
              <a:rPr lang="en-US" sz="4800" dirty="0" smtClean="0">
                <a:solidFill>
                  <a:schemeClr val="tx2">
                    <a:lumMod val="60000"/>
                    <a:lumOff val="40000"/>
                  </a:schemeClr>
                </a:solidFill>
              </a:rPr>
              <a:t>Year</a:t>
            </a:r>
            <a:endParaRPr lang="en-US" sz="4800" dirty="0">
              <a:solidFill>
                <a:schemeClr val="tx2">
                  <a:lumMod val="60000"/>
                  <a:lumOff val="40000"/>
                </a:scheme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 y="2105988"/>
            <a:ext cx="7543800" cy="4218612"/>
          </a:xfrm>
          <a:prstGeom prst="rect">
            <a:avLst/>
          </a:prstGeom>
          <a:noFill/>
          <a:ln w="9525">
            <a:noFill/>
            <a:miter lim="800000"/>
            <a:headEnd/>
            <a:tailEnd/>
          </a:ln>
        </p:spPr>
      </p:pic>
      <p:sp>
        <p:nvSpPr>
          <p:cNvPr id="10" name="TextBox 9"/>
          <p:cNvSpPr txBox="1"/>
          <p:nvPr/>
        </p:nvSpPr>
        <p:spPr>
          <a:xfrm>
            <a:off x="870333" y="1604571"/>
            <a:ext cx="7175091" cy="707886"/>
          </a:xfrm>
          <a:prstGeom prst="rect">
            <a:avLst/>
          </a:prstGeom>
          <a:noFill/>
        </p:spPr>
        <p:txBody>
          <a:bodyPr wrap="square" rtlCol="0">
            <a:spAutoFit/>
          </a:bodyPr>
          <a:lstStyle/>
          <a:p>
            <a:r>
              <a:rPr lang="en-US" sz="2000" b="1" baseline="0" dirty="0">
                <a:solidFill>
                  <a:srgbClr val="BB7D63"/>
                </a:solidFill>
              </a:rPr>
              <a:t>Trillions Lost Overnight</a:t>
            </a:r>
          </a:p>
          <a:p>
            <a:r>
              <a:rPr lang="en-US" sz="2000" b="1" baseline="0" dirty="0">
                <a:solidFill>
                  <a:srgbClr val="BB7D63"/>
                </a:solidFill>
              </a:rPr>
              <a:t>U.S. Retirement Assets Lost in Two Market Collapses</a:t>
            </a:r>
            <a:endParaRPr lang="en-US" sz="2000" b="1" baseline="30000" dirty="0">
              <a:solidFill>
                <a:srgbClr val="BB7D63"/>
              </a:solidFill>
            </a:endParaRPr>
          </a:p>
        </p:txBody>
      </p:sp>
      <p:sp>
        <p:nvSpPr>
          <p:cNvPr id="11" name="TextBox 10"/>
          <p:cNvSpPr txBox="1"/>
          <p:nvPr/>
        </p:nvSpPr>
        <p:spPr>
          <a:xfrm>
            <a:off x="2362200" y="3505200"/>
            <a:ext cx="1316386" cy="276999"/>
          </a:xfrm>
          <a:prstGeom prst="rect">
            <a:avLst/>
          </a:prstGeom>
          <a:solidFill>
            <a:schemeClr val="bg1"/>
          </a:solidFill>
        </p:spPr>
        <p:txBody>
          <a:bodyPr wrap="none" rtlCol="0">
            <a:spAutoFit/>
          </a:bodyPr>
          <a:lstStyle/>
          <a:p>
            <a:pPr eaLnBrk="1" fontAlgn="auto" hangingPunct="1">
              <a:spcBef>
                <a:spcPts val="0"/>
              </a:spcBef>
              <a:spcAft>
                <a:spcPts val="0"/>
              </a:spcAft>
            </a:pPr>
            <a:r>
              <a:rPr lang="en-US" sz="1200" b="1" baseline="0" dirty="0" smtClean="0">
                <a:solidFill>
                  <a:srgbClr val="BB7D63"/>
                </a:solidFill>
                <a:latin typeface="Arial" panose="020B0604020202020204" pitchFamily="34" charset="0"/>
                <a:cs typeface="Arial" panose="020B0604020202020204" pitchFamily="34" charset="0"/>
              </a:rPr>
              <a:t>$1.4 trillion lost</a:t>
            </a:r>
            <a:endParaRPr lang="en-US" sz="1200" b="1" baseline="0" dirty="0">
              <a:solidFill>
                <a:srgbClr val="BB7D63"/>
              </a:solidFill>
              <a:latin typeface="Arial" panose="020B0604020202020204" pitchFamily="34" charset="0"/>
              <a:cs typeface="Arial" panose="020B0604020202020204" pitchFamily="34" charset="0"/>
            </a:endParaRPr>
          </a:p>
        </p:txBody>
      </p:sp>
      <p:sp>
        <p:nvSpPr>
          <p:cNvPr id="12" name="TextBox 11"/>
          <p:cNvSpPr txBox="1"/>
          <p:nvPr/>
        </p:nvSpPr>
        <p:spPr>
          <a:xfrm>
            <a:off x="5410200" y="3501656"/>
            <a:ext cx="1316386" cy="276999"/>
          </a:xfrm>
          <a:prstGeom prst="rect">
            <a:avLst/>
          </a:prstGeom>
          <a:solidFill>
            <a:schemeClr val="bg1"/>
          </a:solidFill>
        </p:spPr>
        <p:txBody>
          <a:bodyPr wrap="none" rtlCol="0">
            <a:spAutoFit/>
          </a:bodyPr>
          <a:lstStyle/>
          <a:p>
            <a:pPr eaLnBrk="1" fontAlgn="auto" hangingPunct="1">
              <a:spcBef>
                <a:spcPts val="0"/>
              </a:spcBef>
              <a:spcAft>
                <a:spcPts val="0"/>
              </a:spcAft>
            </a:pPr>
            <a:r>
              <a:rPr lang="en-US" sz="1200" b="1" baseline="0" dirty="0" smtClean="0">
                <a:solidFill>
                  <a:srgbClr val="BB7D63"/>
                </a:solidFill>
                <a:latin typeface="Arial" panose="020B0604020202020204" pitchFamily="34" charset="0"/>
                <a:cs typeface="Arial" panose="020B0604020202020204" pitchFamily="34" charset="0"/>
              </a:rPr>
              <a:t>$3.7 trillion lost</a:t>
            </a:r>
            <a:endParaRPr lang="en-US" sz="1200" b="1" baseline="0" dirty="0">
              <a:solidFill>
                <a:srgbClr val="BB7D63"/>
              </a:solidFill>
              <a:latin typeface="Arial" panose="020B0604020202020204" pitchFamily="34" charset="0"/>
              <a:cs typeface="Arial" panose="020B0604020202020204" pitchFamily="34" charset="0"/>
            </a:endParaRPr>
          </a:p>
        </p:txBody>
      </p:sp>
      <p:sp>
        <p:nvSpPr>
          <p:cNvPr id="6" name="Rectangle 37"/>
          <p:cNvSpPr txBox="1">
            <a:spLocks noChangeArrowheads="1"/>
          </p:cNvSpPr>
          <p:nvPr/>
        </p:nvSpPr>
        <p:spPr bwMode="auto">
          <a:xfrm>
            <a:off x="457200" y="685800"/>
            <a:ext cx="6405104"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800" kern="0" baseline="0" dirty="0">
                <a:solidFill>
                  <a:prstClr val="black"/>
                </a:solidFill>
                <a:latin typeface="Arial" pitchFamily="34" charset="0"/>
                <a:cs typeface="Arial" pitchFamily="34" charset="0"/>
              </a:rPr>
              <a:t>Equity Markets are Unpredictable</a:t>
            </a:r>
          </a:p>
          <a:p>
            <a:pPr eaLnBrk="1" hangingPunct="1"/>
            <a:endParaRPr lang="en-US" sz="1900" b="1" kern="0" baseline="0" dirty="0">
              <a:solidFill>
                <a:prstClr val="black"/>
              </a:solidFill>
              <a:latin typeface="Arial" pitchFamily="34" charset="0"/>
              <a:cs typeface="Arial" pitchFamily="34" charset="0"/>
            </a:endParaRPr>
          </a:p>
        </p:txBody>
      </p:sp>
      <p:sp>
        <p:nvSpPr>
          <p:cNvPr id="8" name="Rectangle 7"/>
          <p:cNvSpPr/>
          <p:nvPr/>
        </p:nvSpPr>
        <p:spPr>
          <a:xfrm>
            <a:off x="552449" y="6181344"/>
            <a:ext cx="8416889" cy="400110"/>
          </a:xfrm>
          <a:prstGeom prst="rect">
            <a:avLst/>
          </a:prstGeom>
        </p:spPr>
        <p:txBody>
          <a:bodyPr wrap="square">
            <a:spAutoFit/>
          </a:bodyPr>
          <a:lstStyle/>
          <a:p>
            <a:r>
              <a:rPr lang="en-US" sz="1000" baseline="0" dirty="0">
                <a:solidFill>
                  <a:prstClr val="black"/>
                </a:solidFill>
              </a:rPr>
              <a:t>S&amp;P 500</a:t>
            </a:r>
            <a:r>
              <a:rPr lang="en-US" sz="600" baseline="70000" dirty="0">
                <a:solidFill>
                  <a:prstClr val="black"/>
                </a:solidFill>
              </a:rPr>
              <a:t>®</a:t>
            </a:r>
            <a:r>
              <a:rPr lang="en-US" sz="1000" baseline="0" dirty="0">
                <a:solidFill>
                  <a:prstClr val="black"/>
                </a:solidFill>
              </a:rPr>
              <a:t> chart derived from Yahoo! Finance data. Past performance is no guarantee of future results.</a:t>
            </a:r>
          </a:p>
          <a:p>
            <a:r>
              <a:rPr lang="en-US" sz="1000" baseline="0" dirty="0">
                <a:solidFill>
                  <a:prstClr val="black"/>
                </a:solidFill>
              </a:rPr>
              <a:t>Source: </a:t>
            </a:r>
            <a:r>
              <a:rPr lang="en-US" sz="1000" i="1" baseline="0" dirty="0">
                <a:solidFill>
                  <a:prstClr val="black"/>
                </a:solidFill>
              </a:rPr>
              <a:t>US Retirement Markets and Retirement Assets Total $17 Trillion in Third Quarter 2011</a:t>
            </a:r>
            <a:r>
              <a:rPr lang="en-US" sz="1000" baseline="0" dirty="0">
                <a:solidFill>
                  <a:prstClr val="black"/>
                </a:solidFill>
              </a:rPr>
              <a:t>, ici.org.</a:t>
            </a:r>
          </a:p>
        </p:txBody>
      </p:sp>
    </p:spTree>
    <p:extLst>
      <p:ext uri="{BB962C8B-B14F-4D97-AF65-F5344CB8AC3E}">
        <p14:creationId xmlns:p14="http://schemas.microsoft.com/office/powerpoint/2010/main" val="36936454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20328" y="1531343"/>
            <a:ext cx="3624549" cy="4175394"/>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37"/>
          <p:cNvSpPr txBox="1">
            <a:spLocks noChangeArrowheads="1"/>
          </p:cNvSpPr>
          <p:nvPr/>
        </p:nvSpPr>
        <p:spPr bwMode="auto">
          <a:xfrm>
            <a:off x="457200" y="685800"/>
            <a:ext cx="6405104"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Inflation’s Impact is Underestimated</a:t>
            </a:r>
            <a:endParaRPr lang="en-US" sz="2700" kern="0" baseline="0" dirty="0">
              <a:latin typeface="Arial" pitchFamily="34" charset="0"/>
              <a:cs typeface="Arial" pitchFamily="34" charset="0"/>
            </a:endParaRPr>
          </a:p>
          <a:p>
            <a:pPr eaLnBrk="1" hangingPunct="1"/>
            <a:endParaRPr lang="en-US" sz="1900" b="1" kern="0" baseline="0" dirty="0"/>
          </a:p>
        </p:txBody>
      </p:sp>
      <p:sp>
        <p:nvSpPr>
          <p:cNvPr id="5" name="Rectangle 4"/>
          <p:cNvSpPr/>
          <p:nvPr/>
        </p:nvSpPr>
        <p:spPr>
          <a:xfrm>
            <a:off x="552450" y="6178043"/>
            <a:ext cx="8115300" cy="400110"/>
          </a:xfrm>
          <a:prstGeom prst="rect">
            <a:avLst/>
          </a:prstGeom>
        </p:spPr>
        <p:txBody>
          <a:bodyPr wrap="square">
            <a:spAutoFit/>
          </a:bodyPr>
          <a:lstStyle/>
          <a:p>
            <a:r>
              <a:rPr lang="en-US" sz="1000" baseline="0" dirty="0" smtClean="0">
                <a:latin typeface="Arial" pitchFamily="34" charset="0"/>
                <a:cs typeface="Arial" pitchFamily="34" charset="0"/>
              </a:rPr>
              <a:t>Sources: </a:t>
            </a:r>
            <a:r>
              <a:rPr lang="en-US" sz="1000" i="1" baseline="0" dirty="0" smtClean="0">
                <a:latin typeface="Arial" pitchFamily="34" charset="0"/>
                <a:cs typeface="Arial" pitchFamily="34" charset="0"/>
              </a:rPr>
              <a:t>Inflation: Fourth Quarter 2013, </a:t>
            </a:r>
            <a:r>
              <a:rPr lang="en-US" sz="1000" baseline="0" dirty="0" smtClean="0">
                <a:latin typeface="Arial" pitchFamily="34" charset="0"/>
                <a:cs typeface="Arial" pitchFamily="34" charset="0"/>
              </a:rPr>
              <a:t>Survey of Professional Forecasters, November</a:t>
            </a:r>
            <a:r>
              <a:rPr lang="en-US" sz="1000" baseline="0" dirty="0">
                <a:latin typeface="Arial" pitchFamily="34" charset="0"/>
                <a:cs typeface="Arial" pitchFamily="34" charset="0"/>
              </a:rPr>
              <a:t> </a:t>
            </a:r>
            <a:r>
              <a:rPr lang="en-US" sz="1000" baseline="0" dirty="0" smtClean="0">
                <a:latin typeface="Arial" pitchFamily="34" charset="0"/>
                <a:cs typeface="Arial" pitchFamily="34" charset="0"/>
              </a:rPr>
              <a:t>25, 2013 and www.calculator.net/interest-calculator.html and www.calculator.net/inflation-calculator.html.</a:t>
            </a:r>
          </a:p>
        </p:txBody>
      </p:sp>
      <p:sp>
        <p:nvSpPr>
          <p:cNvPr id="6" name="TextBox 5"/>
          <p:cNvSpPr txBox="1"/>
          <p:nvPr/>
        </p:nvSpPr>
        <p:spPr>
          <a:xfrm>
            <a:off x="4077796" y="3907610"/>
            <a:ext cx="4519186" cy="646331"/>
          </a:xfrm>
          <a:prstGeom prst="rect">
            <a:avLst/>
          </a:prstGeom>
          <a:solidFill>
            <a:schemeClr val="bg1"/>
          </a:solidFill>
          <a:ln>
            <a:solidFill>
              <a:schemeClr val="bg1">
                <a:lumMod val="85000"/>
              </a:schemeClr>
            </a:solidFill>
          </a:ln>
        </p:spPr>
        <p:txBody>
          <a:bodyPr wrap="none" rtlCol="0">
            <a:spAutoFit/>
          </a:bodyPr>
          <a:lstStyle/>
          <a:p>
            <a:r>
              <a:rPr lang="en-US" sz="1800" b="1" baseline="0" dirty="0" smtClean="0">
                <a:solidFill>
                  <a:schemeClr val="tx2">
                    <a:lumMod val="60000"/>
                    <a:lumOff val="40000"/>
                  </a:schemeClr>
                </a:solidFill>
              </a:rPr>
              <a:t>But keep in mind, the inflation rate over</a:t>
            </a:r>
          </a:p>
          <a:p>
            <a:r>
              <a:rPr lang="en-US" sz="1800" b="1" baseline="0" dirty="0" smtClean="0">
                <a:solidFill>
                  <a:schemeClr val="tx2">
                    <a:lumMod val="60000"/>
                    <a:lumOff val="40000"/>
                  </a:schemeClr>
                </a:solidFill>
              </a:rPr>
              <a:t>the past 30 years has averaged 4.3%</a:t>
            </a:r>
            <a:endParaRPr lang="en-US" sz="1800" b="1" baseline="30000" dirty="0">
              <a:solidFill>
                <a:schemeClr val="tx2">
                  <a:lumMod val="60000"/>
                  <a:lumOff val="40000"/>
                </a:schemeClr>
              </a:solidFill>
            </a:endParaRPr>
          </a:p>
        </p:txBody>
      </p:sp>
      <p:sp>
        <p:nvSpPr>
          <p:cNvPr id="8" name="TextBox 7"/>
          <p:cNvSpPr txBox="1"/>
          <p:nvPr/>
        </p:nvSpPr>
        <p:spPr>
          <a:xfrm>
            <a:off x="1664913" y="1659261"/>
            <a:ext cx="2405902" cy="646331"/>
          </a:xfrm>
          <a:prstGeom prst="rect">
            <a:avLst/>
          </a:prstGeom>
          <a:solidFill>
            <a:schemeClr val="tx2">
              <a:lumMod val="60000"/>
              <a:lumOff val="40000"/>
            </a:schemeClr>
          </a:solidFill>
          <a:ln>
            <a:noFill/>
          </a:ln>
        </p:spPr>
        <p:txBody>
          <a:bodyPr wrap="square" rtlCol="0">
            <a:spAutoFit/>
          </a:bodyPr>
          <a:lstStyle/>
          <a:p>
            <a:r>
              <a:rPr lang="en-US" sz="1800" b="1" baseline="0" dirty="0" smtClean="0">
                <a:solidFill>
                  <a:schemeClr val="bg1"/>
                </a:solidFill>
              </a:rPr>
              <a:t>A Conservative</a:t>
            </a:r>
          </a:p>
          <a:p>
            <a:r>
              <a:rPr lang="en-US" sz="1800" b="1" baseline="0" dirty="0" smtClean="0">
                <a:solidFill>
                  <a:schemeClr val="bg1"/>
                </a:solidFill>
              </a:rPr>
              <a:t>2.3% Inflation Rate</a:t>
            </a:r>
            <a:endParaRPr lang="en-US" sz="1800" b="1" baseline="30000" dirty="0">
              <a:solidFill>
                <a:schemeClr val="bg1"/>
              </a:solidFill>
            </a:endParaRPr>
          </a:p>
        </p:txBody>
      </p:sp>
      <p:grpSp>
        <p:nvGrpSpPr>
          <p:cNvPr id="21" name="Group 20"/>
          <p:cNvGrpSpPr/>
          <p:nvPr/>
        </p:nvGrpSpPr>
        <p:grpSpPr>
          <a:xfrm>
            <a:off x="2172387" y="1970321"/>
            <a:ext cx="2023311" cy="1394929"/>
            <a:chOff x="2172387" y="2477103"/>
            <a:chExt cx="2023311" cy="1394929"/>
          </a:xfrm>
        </p:grpSpPr>
        <p:sp>
          <p:nvSpPr>
            <p:cNvPr id="9" name="TextBox 8"/>
            <p:cNvSpPr txBox="1"/>
            <p:nvPr/>
          </p:nvSpPr>
          <p:spPr>
            <a:xfrm>
              <a:off x="2172387" y="2477103"/>
              <a:ext cx="2023311" cy="974626"/>
            </a:xfrm>
            <a:prstGeom prst="rect">
              <a:avLst/>
            </a:prstGeom>
            <a:noFill/>
          </p:spPr>
          <p:txBody>
            <a:bodyPr wrap="none" rtlCol="0">
              <a:spAutoFit/>
            </a:bodyPr>
            <a:lstStyle/>
            <a:p>
              <a:r>
                <a:rPr lang="en-US" sz="8600" b="1" dirty="0" smtClean="0">
                  <a:solidFill>
                    <a:srgbClr val="BB7D63"/>
                  </a:solidFill>
                </a:rPr>
                <a:t>$1.00</a:t>
              </a:r>
              <a:endParaRPr lang="en-US" sz="8600" b="1" dirty="0">
                <a:solidFill>
                  <a:srgbClr val="BB7D63"/>
                </a:solidFill>
              </a:endParaRPr>
            </a:p>
          </p:txBody>
        </p:sp>
        <p:sp>
          <p:nvSpPr>
            <p:cNvPr id="14" name="TextBox 13"/>
            <p:cNvSpPr txBox="1"/>
            <p:nvPr/>
          </p:nvSpPr>
          <p:spPr>
            <a:xfrm>
              <a:off x="2313262" y="3564255"/>
              <a:ext cx="1830437" cy="307777"/>
            </a:xfrm>
            <a:prstGeom prst="rect">
              <a:avLst/>
            </a:prstGeom>
            <a:noFill/>
            <a:ln>
              <a:noFill/>
            </a:ln>
          </p:spPr>
          <p:txBody>
            <a:bodyPr wrap="none" rtlCol="0">
              <a:spAutoFit/>
            </a:bodyPr>
            <a:lstStyle/>
            <a:p>
              <a:r>
                <a:rPr lang="en-US" sz="1400" b="1" baseline="0" dirty="0" smtClean="0"/>
                <a:t>Today will be worth</a:t>
              </a:r>
              <a:endParaRPr lang="en-US" sz="1400" b="1" baseline="30000" dirty="0"/>
            </a:p>
          </p:txBody>
        </p:sp>
      </p:grpSp>
      <p:sp>
        <p:nvSpPr>
          <p:cNvPr id="10" name="TextBox 9"/>
          <p:cNvSpPr txBox="1"/>
          <p:nvPr/>
        </p:nvSpPr>
        <p:spPr>
          <a:xfrm>
            <a:off x="2479024" y="3125258"/>
            <a:ext cx="1266693" cy="759182"/>
          </a:xfrm>
          <a:prstGeom prst="rect">
            <a:avLst/>
          </a:prstGeom>
          <a:noFill/>
        </p:spPr>
        <p:txBody>
          <a:bodyPr wrap="none" rtlCol="0">
            <a:spAutoFit/>
          </a:bodyPr>
          <a:lstStyle/>
          <a:p>
            <a:r>
              <a:rPr lang="en-US" sz="6500" b="1" dirty="0" smtClean="0">
                <a:solidFill>
                  <a:srgbClr val="BB7D63"/>
                </a:solidFill>
              </a:rPr>
              <a:t>$.80</a:t>
            </a:r>
            <a:endParaRPr lang="en-US" sz="6500" b="1" dirty="0">
              <a:solidFill>
                <a:srgbClr val="BB7D63"/>
              </a:solidFill>
            </a:endParaRPr>
          </a:p>
        </p:txBody>
      </p:sp>
      <p:sp>
        <p:nvSpPr>
          <p:cNvPr id="15" name="TextBox 14"/>
          <p:cNvSpPr txBox="1"/>
          <p:nvPr/>
        </p:nvSpPr>
        <p:spPr>
          <a:xfrm>
            <a:off x="2586847" y="3948006"/>
            <a:ext cx="1109599" cy="307777"/>
          </a:xfrm>
          <a:prstGeom prst="rect">
            <a:avLst/>
          </a:prstGeom>
          <a:noFill/>
          <a:ln>
            <a:noFill/>
          </a:ln>
        </p:spPr>
        <p:txBody>
          <a:bodyPr wrap="none" rtlCol="0">
            <a:spAutoFit/>
          </a:bodyPr>
          <a:lstStyle/>
          <a:p>
            <a:r>
              <a:rPr lang="en-US" sz="1400" b="1" baseline="0" dirty="0" smtClean="0"/>
              <a:t>In 10 years</a:t>
            </a:r>
            <a:endParaRPr lang="en-US" sz="1400" b="1" baseline="30000" dirty="0"/>
          </a:p>
        </p:txBody>
      </p:sp>
      <p:grpSp>
        <p:nvGrpSpPr>
          <p:cNvPr id="19" name="Group 18"/>
          <p:cNvGrpSpPr/>
          <p:nvPr/>
        </p:nvGrpSpPr>
        <p:grpSpPr>
          <a:xfrm>
            <a:off x="2596029" y="4070874"/>
            <a:ext cx="1109599" cy="910189"/>
            <a:chOff x="2441791" y="3938670"/>
            <a:chExt cx="1109599" cy="910189"/>
          </a:xfrm>
        </p:grpSpPr>
        <p:sp>
          <p:nvSpPr>
            <p:cNvPr id="11" name="TextBox 10"/>
            <p:cNvSpPr txBox="1"/>
            <p:nvPr/>
          </p:nvSpPr>
          <p:spPr>
            <a:xfrm>
              <a:off x="2488204" y="3938670"/>
              <a:ext cx="1015021" cy="605294"/>
            </a:xfrm>
            <a:prstGeom prst="rect">
              <a:avLst/>
            </a:prstGeom>
            <a:noFill/>
          </p:spPr>
          <p:txBody>
            <a:bodyPr wrap="none" rtlCol="0">
              <a:spAutoFit/>
            </a:bodyPr>
            <a:lstStyle/>
            <a:p>
              <a:r>
                <a:rPr lang="en-US" sz="5000" b="1" dirty="0" smtClean="0">
                  <a:solidFill>
                    <a:srgbClr val="BB7D63"/>
                  </a:solidFill>
                </a:rPr>
                <a:t>$.63</a:t>
              </a:r>
              <a:endParaRPr lang="en-US" sz="5000" b="1" dirty="0">
                <a:solidFill>
                  <a:srgbClr val="BB7D63"/>
                </a:solidFill>
              </a:endParaRPr>
            </a:p>
          </p:txBody>
        </p:sp>
        <p:sp>
          <p:nvSpPr>
            <p:cNvPr id="16" name="TextBox 15"/>
            <p:cNvSpPr txBox="1"/>
            <p:nvPr/>
          </p:nvSpPr>
          <p:spPr>
            <a:xfrm>
              <a:off x="2441791" y="4541082"/>
              <a:ext cx="1109599" cy="307777"/>
            </a:xfrm>
            <a:prstGeom prst="rect">
              <a:avLst/>
            </a:prstGeom>
            <a:noFill/>
            <a:ln>
              <a:noFill/>
            </a:ln>
          </p:spPr>
          <p:txBody>
            <a:bodyPr wrap="none" rtlCol="0">
              <a:spAutoFit/>
            </a:bodyPr>
            <a:lstStyle/>
            <a:p>
              <a:r>
                <a:rPr lang="en-US" sz="1400" b="1" baseline="0" dirty="0" smtClean="0"/>
                <a:t>In 20 years</a:t>
              </a:r>
              <a:endParaRPr lang="en-US" sz="1400" b="1" baseline="30000" dirty="0"/>
            </a:p>
          </p:txBody>
        </p:sp>
      </p:grpSp>
      <p:grpSp>
        <p:nvGrpSpPr>
          <p:cNvPr id="18" name="Group 17"/>
          <p:cNvGrpSpPr/>
          <p:nvPr/>
        </p:nvGrpSpPr>
        <p:grpSpPr>
          <a:xfrm>
            <a:off x="2605209" y="4873270"/>
            <a:ext cx="1109599" cy="755954"/>
            <a:chOff x="2506056" y="4663947"/>
            <a:chExt cx="1109599" cy="755954"/>
          </a:xfrm>
        </p:grpSpPr>
        <p:sp>
          <p:nvSpPr>
            <p:cNvPr id="12" name="TextBox 11"/>
            <p:cNvSpPr txBox="1"/>
            <p:nvPr/>
          </p:nvSpPr>
          <p:spPr>
            <a:xfrm>
              <a:off x="2629588" y="4663947"/>
              <a:ext cx="768159" cy="451406"/>
            </a:xfrm>
            <a:prstGeom prst="rect">
              <a:avLst/>
            </a:prstGeom>
            <a:noFill/>
          </p:spPr>
          <p:txBody>
            <a:bodyPr wrap="none" rtlCol="0">
              <a:spAutoFit/>
            </a:bodyPr>
            <a:lstStyle/>
            <a:p>
              <a:r>
                <a:rPr lang="en-US" sz="3500" b="1" dirty="0" smtClean="0">
                  <a:solidFill>
                    <a:srgbClr val="BB7D63"/>
                  </a:solidFill>
                </a:rPr>
                <a:t>$.51</a:t>
              </a:r>
              <a:endParaRPr lang="en-US" sz="3500" b="1" dirty="0">
                <a:solidFill>
                  <a:srgbClr val="BB7D63"/>
                </a:solidFill>
              </a:endParaRPr>
            </a:p>
          </p:txBody>
        </p:sp>
        <p:sp>
          <p:nvSpPr>
            <p:cNvPr id="17" name="TextBox 16"/>
            <p:cNvSpPr txBox="1"/>
            <p:nvPr/>
          </p:nvSpPr>
          <p:spPr>
            <a:xfrm>
              <a:off x="2506056" y="5112124"/>
              <a:ext cx="1109599" cy="307777"/>
            </a:xfrm>
            <a:prstGeom prst="rect">
              <a:avLst/>
            </a:prstGeom>
            <a:noFill/>
            <a:ln>
              <a:noFill/>
            </a:ln>
          </p:spPr>
          <p:txBody>
            <a:bodyPr wrap="none" rtlCol="0">
              <a:spAutoFit/>
            </a:bodyPr>
            <a:lstStyle/>
            <a:p>
              <a:r>
                <a:rPr lang="en-US" sz="1400" b="1" baseline="0" dirty="0" smtClean="0"/>
                <a:t>In 30 years</a:t>
              </a:r>
              <a:endParaRPr lang="en-US" sz="1400" b="1" baseline="30000" dirty="0"/>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txBox="1">
            <a:spLocks noChangeArrowheads="1"/>
          </p:cNvSpPr>
          <p:nvPr/>
        </p:nvSpPr>
        <p:spPr bwMode="auto">
          <a:xfrm>
            <a:off x="457200" y="685800"/>
            <a:ext cx="5081016"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Health Care Costs Increasing</a:t>
            </a:r>
          </a:p>
          <a:p>
            <a:pPr eaLnBrk="1" hangingPunct="1"/>
            <a:endParaRPr lang="en-US" sz="1900" b="1" kern="0" baseline="0" dirty="0">
              <a:solidFill>
                <a:prstClr val="black"/>
              </a:solidFill>
            </a:endParaRPr>
          </a:p>
        </p:txBody>
      </p:sp>
      <p:sp>
        <p:nvSpPr>
          <p:cNvPr id="6" name="Rectangle 5"/>
          <p:cNvSpPr/>
          <p:nvPr/>
        </p:nvSpPr>
        <p:spPr>
          <a:xfrm>
            <a:off x="552450" y="6178043"/>
            <a:ext cx="8115300" cy="707886"/>
          </a:xfrm>
          <a:prstGeom prst="rect">
            <a:avLst/>
          </a:prstGeom>
        </p:spPr>
        <p:txBody>
          <a:bodyPr wrap="square">
            <a:spAutoFit/>
          </a:bodyPr>
          <a:lstStyle/>
          <a:p>
            <a:r>
              <a:rPr lang="en-US" sz="1000" baseline="0" dirty="0">
                <a:solidFill>
                  <a:prstClr val="black"/>
                </a:solidFill>
                <a:latin typeface="Arial" pitchFamily="34" charset="0"/>
                <a:cs typeface="Arial" pitchFamily="34" charset="0"/>
              </a:rPr>
              <a:t>Source: </a:t>
            </a:r>
            <a:r>
              <a:rPr lang="en-US" sz="1000" i="1" baseline="0" dirty="0">
                <a:solidFill>
                  <a:prstClr val="black"/>
                </a:solidFill>
                <a:latin typeface="Arial" pitchFamily="34" charset="0"/>
                <a:cs typeface="Arial" pitchFamily="34" charset="0"/>
              </a:rPr>
              <a:t>Fidelity Estimates Couples Retiring In 2012 Will Need $240,000 To Pay Medical Expenses Throughout Retirement, </a:t>
            </a:r>
            <a:r>
              <a:rPr lang="en-US" sz="1000" baseline="0" dirty="0">
                <a:solidFill>
                  <a:prstClr val="black"/>
                </a:solidFill>
                <a:latin typeface="Arial" pitchFamily="34" charset="0"/>
                <a:cs typeface="Arial" pitchFamily="34" charset="0"/>
              </a:rPr>
              <a:t>fidelity.com,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May 9, 2012 and </a:t>
            </a:r>
            <a:r>
              <a:rPr lang="en-US" sz="1000" i="1" baseline="0" dirty="0">
                <a:solidFill>
                  <a:prstClr val="black"/>
                </a:solidFill>
                <a:latin typeface="Arial" pitchFamily="34" charset="0"/>
                <a:cs typeface="Arial" pitchFamily="34" charset="0"/>
              </a:rPr>
              <a:t>Fidelity Estimates Couples Retiring In 2013 Will Need $220,000 To Pay Medical Expenses Throughout Retirement,</a:t>
            </a:r>
            <a:r>
              <a:rPr lang="en-US" sz="1000" baseline="0" dirty="0">
                <a:solidFill>
                  <a:prstClr val="black"/>
                </a:solidFill>
                <a:latin typeface="Arial" pitchFamily="34" charset="0"/>
                <a:cs typeface="Arial" pitchFamily="34" charset="0"/>
              </a:rPr>
              <a:t> fidelity.com, May 15, 2013.</a:t>
            </a:r>
            <a:endParaRPr lang="en-US" sz="1000" dirty="0">
              <a:solidFill>
                <a:prstClr val="black"/>
              </a:solidFill>
              <a:latin typeface="Arial" pitchFamily="34" charset="0"/>
              <a:cs typeface="Arial" pitchFamily="34" charset="0"/>
            </a:endParaRPr>
          </a:p>
          <a:p>
            <a:endParaRPr lang="en-US" sz="1000" baseline="0" dirty="0">
              <a:solidFill>
                <a:prstClr val="black"/>
              </a:solidFill>
              <a:latin typeface="Arial" pitchFamily="34" charset="0"/>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0640" y="1990344"/>
            <a:ext cx="6080760" cy="3648456"/>
          </a:xfrm>
          <a:prstGeom prst="rect">
            <a:avLst/>
          </a:prstGeom>
          <a:noFill/>
          <a:ln w="9525">
            <a:noFill/>
            <a:miter lim="800000"/>
            <a:headEnd/>
            <a:tailEnd/>
          </a:ln>
        </p:spPr>
      </p:pic>
      <p:sp>
        <p:nvSpPr>
          <p:cNvPr id="13" name="TextBox 12"/>
          <p:cNvSpPr txBox="1"/>
          <p:nvPr/>
        </p:nvSpPr>
        <p:spPr>
          <a:xfrm>
            <a:off x="2114280" y="5538731"/>
            <a:ext cx="4033125" cy="369332"/>
          </a:xfrm>
          <a:prstGeom prst="rect">
            <a:avLst/>
          </a:prstGeom>
          <a:noFill/>
        </p:spPr>
        <p:txBody>
          <a:bodyPr wrap="square" rtlCol="0">
            <a:spAutoFit/>
          </a:bodyPr>
          <a:lstStyle/>
          <a:p>
            <a:r>
              <a:rPr lang="en-US" sz="1800" b="1" baseline="0" dirty="0">
                <a:solidFill>
                  <a:prstClr val="black"/>
                </a:solidFill>
              </a:rPr>
              <a:t>38% increase in costs since 2002</a:t>
            </a:r>
          </a:p>
        </p:txBody>
      </p:sp>
      <p:sp>
        <p:nvSpPr>
          <p:cNvPr id="14" name="TextBox 13"/>
          <p:cNvSpPr txBox="1"/>
          <p:nvPr/>
        </p:nvSpPr>
        <p:spPr>
          <a:xfrm>
            <a:off x="1130462" y="1714737"/>
            <a:ext cx="7044054" cy="830997"/>
          </a:xfrm>
          <a:prstGeom prst="rect">
            <a:avLst/>
          </a:prstGeom>
          <a:noFill/>
        </p:spPr>
        <p:txBody>
          <a:bodyPr wrap="square" rtlCol="0">
            <a:spAutoFit/>
          </a:bodyPr>
          <a:lstStyle/>
          <a:p>
            <a:r>
              <a:rPr lang="en-US" sz="2000" b="1" baseline="0" dirty="0">
                <a:solidFill>
                  <a:srgbClr val="BB7D63"/>
                </a:solidFill>
                <a:latin typeface="Arial" pitchFamily="34" charset="0"/>
                <a:cs typeface="Arial" pitchFamily="34" charset="0"/>
              </a:rPr>
              <a:t>Medical Expenses are Skyrocketing</a:t>
            </a:r>
          </a:p>
          <a:p>
            <a:r>
              <a:rPr lang="en-US" sz="1400" b="1" baseline="0" dirty="0">
                <a:solidFill>
                  <a:prstClr val="black"/>
                </a:solidFill>
                <a:latin typeface="Arial" pitchFamily="34" charset="0"/>
                <a:cs typeface="Arial" pitchFamily="34" charset="0"/>
              </a:rPr>
              <a:t>Consider, it is estimated that a 65-year-old couple today will need $220,000 for medical expenses throughout retirement, not including nursing home care.</a:t>
            </a:r>
          </a:p>
        </p:txBody>
      </p:sp>
      <p:sp>
        <p:nvSpPr>
          <p:cNvPr id="15" name="TextBox 14"/>
          <p:cNvSpPr txBox="1"/>
          <p:nvPr/>
        </p:nvSpPr>
        <p:spPr>
          <a:xfrm>
            <a:off x="2287579" y="5107238"/>
            <a:ext cx="753084" cy="369332"/>
          </a:xfrm>
          <a:prstGeom prst="rect">
            <a:avLst/>
          </a:prstGeom>
          <a:noFill/>
        </p:spPr>
        <p:txBody>
          <a:bodyPr wrap="square" rtlCol="0">
            <a:spAutoFit/>
          </a:bodyPr>
          <a:lstStyle/>
          <a:p>
            <a:pPr algn="ctr"/>
            <a:r>
              <a:rPr lang="en-US" sz="1800" b="1" baseline="0" dirty="0">
                <a:solidFill>
                  <a:prstClr val="black"/>
                </a:solidFill>
              </a:rPr>
              <a:t>2002</a:t>
            </a:r>
          </a:p>
        </p:txBody>
      </p:sp>
      <p:sp>
        <p:nvSpPr>
          <p:cNvPr id="16" name="TextBox 15"/>
          <p:cNvSpPr txBox="1"/>
          <p:nvPr/>
        </p:nvSpPr>
        <p:spPr>
          <a:xfrm>
            <a:off x="4918781" y="5105400"/>
            <a:ext cx="753084" cy="369332"/>
          </a:xfrm>
          <a:prstGeom prst="rect">
            <a:avLst/>
          </a:prstGeom>
          <a:noFill/>
        </p:spPr>
        <p:txBody>
          <a:bodyPr wrap="square" rtlCol="0">
            <a:spAutoFit/>
          </a:bodyPr>
          <a:lstStyle/>
          <a:p>
            <a:pPr algn="ctr"/>
            <a:r>
              <a:rPr lang="en-US" sz="1800" b="1" baseline="0" dirty="0">
                <a:solidFill>
                  <a:prstClr val="black"/>
                </a:solidFill>
              </a:rPr>
              <a:t>2013</a:t>
            </a:r>
          </a:p>
        </p:txBody>
      </p:sp>
      <p:sp>
        <p:nvSpPr>
          <p:cNvPr id="17" name="TextBox 16"/>
          <p:cNvSpPr txBox="1"/>
          <p:nvPr/>
        </p:nvSpPr>
        <p:spPr>
          <a:xfrm>
            <a:off x="4211532" y="4191000"/>
            <a:ext cx="2167581" cy="661720"/>
          </a:xfrm>
          <a:prstGeom prst="rect">
            <a:avLst/>
          </a:prstGeom>
          <a:noFill/>
        </p:spPr>
        <p:txBody>
          <a:bodyPr wrap="none" rtlCol="0">
            <a:spAutoFit/>
          </a:bodyPr>
          <a:lstStyle/>
          <a:p>
            <a:pPr eaLnBrk="1" fontAlgn="auto" hangingPunct="1">
              <a:spcBef>
                <a:spcPts val="0"/>
              </a:spcBef>
              <a:spcAft>
                <a:spcPts val="0"/>
              </a:spcAft>
            </a:pPr>
            <a:r>
              <a:rPr lang="en-US" sz="3700" b="1" baseline="0" dirty="0" smtClean="0">
                <a:solidFill>
                  <a:prstClr val="white"/>
                </a:solidFill>
                <a:latin typeface="Arial" panose="020B0604020202020204" pitchFamily="34" charset="0"/>
                <a:cs typeface="Arial" panose="020B0604020202020204" pitchFamily="34" charset="0"/>
              </a:rPr>
              <a:t>$220,000</a:t>
            </a:r>
            <a:endParaRPr lang="en-US" sz="3700" b="1" baseline="0" dirty="0">
              <a:solidFill>
                <a:prstClr val="white"/>
              </a:solidFill>
              <a:latin typeface="Arial" panose="020B0604020202020204" pitchFamily="34" charset="0"/>
              <a:cs typeface="Arial" panose="020B0604020202020204" pitchFamily="34" charset="0"/>
            </a:endParaRPr>
          </a:p>
        </p:txBody>
      </p:sp>
      <p:sp>
        <p:nvSpPr>
          <p:cNvPr id="18" name="TextBox 17"/>
          <p:cNvSpPr txBox="1"/>
          <p:nvPr/>
        </p:nvSpPr>
        <p:spPr>
          <a:xfrm>
            <a:off x="1958726" y="4365648"/>
            <a:ext cx="1470274" cy="461665"/>
          </a:xfrm>
          <a:prstGeom prst="rect">
            <a:avLst/>
          </a:prstGeom>
          <a:noFill/>
        </p:spPr>
        <p:txBody>
          <a:bodyPr wrap="none" rtlCol="0">
            <a:spAutoFit/>
          </a:bodyPr>
          <a:lstStyle/>
          <a:p>
            <a:pPr eaLnBrk="1" fontAlgn="auto" hangingPunct="1">
              <a:spcBef>
                <a:spcPts val="0"/>
              </a:spcBef>
              <a:spcAft>
                <a:spcPts val="0"/>
              </a:spcAft>
            </a:pPr>
            <a:r>
              <a:rPr lang="en-US" b="1" baseline="0" dirty="0" smtClean="0">
                <a:solidFill>
                  <a:prstClr val="white"/>
                </a:solidFill>
                <a:latin typeface="Arial" panose="020B0604020202020204" pitchFamily="34" charset="0"/>
                <a:cs typeface="Arial" panose="020B0604020202020204" pitchFamily="34" charset="0"/>
              </a:rPr>
              <a:t>$160,000</a:t>
            </a:r>
            <a:endParaRPr lang="en-US" b="1" baseline="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62889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A Retirement Income Solution</a:t>
            </a:r>
            <a:endParaRPr lang="en-US" sz="2700" b="1" kern="0" baseline="0" dirty="0">
              <a:latin typeface="Arial" pitchFamily="34" charset="0"/>
              <a:cs typeface="Arial" pitchFamily="34" charset="0"/>
            </a:endParaRPr>
          </a:p>
        </p:txBody>
      </p:sp>
      <p:sp>
        <p:nvSpPr>
          <p:cNvPr id="8" name="Rectangle 37"/>
          <p:cNvSpPr txBox="1">
            <a:spLocks noChangeArrowheads="1"/>
          </p:cNvSpPr>
          <p:nvPr/>
        </p:nvSpPr>
        <p:spPr bwMode="auto">
          <a:xfrm>
            <a:off x="638176" y="1113064"/>
            <a:ext cx="7832724" cy="1096736"/>
          </a:xfrm>
          <a:prstGeom prst="rect">
            <a:avLst/>
          </a:prstGeom>
          <a:noFill/>
          <a:ln w="19050">
            <a:noFill/>
            <a:miter lim="800000"/>
            <a:headEnd/>
            <a:tailEnd/>
          </a:ln>
          <a:effectLst/>
        </p:spPr>
        <p:txBody>
          <a:bodyPr vert="horz" wrap="square" lIns="365760" tIns="0" rIns="91440" bIns="365760" numCol="1" anchor="t" anchorCtr="0" compatLnSpc="1">
            <a:prstTxWarp prst="textNoShape">
              <a:avLst/>
            </a:prstTxWarp>
          </a:bodyPr>
          <a:lstStyle/>
          <a:p>
            <a:pPr eaLnBrk="0" fontAlgn="base" hangingPunct="0">
              <a:lnSpc>
                <a:spcPct val="90000"/>
              </a:lnSpc>
              <a:spcBef>
                <a:spcPts val="1800"/>
              </a:spcBef>
              <a:spcAft>
                <a:spcPct val="0"/>
              </a:spcAft>
            </a:pPr>
            <a:endParaRPr lang="en-US" sz="2400" dirty="0">
              <a:solidFill>
                <a:prstClr val="black"/>
              </a:solidFill>
              <a:latin typeface="Arial" pitchFamily="34" charset="0"/>
              <a:cs typeface="Arial" pitchFamily="34" charset="0"/>
            </a:endParaRPr>
          </a:p>
          <a:p>
            <a:pPr eaLnBrk="0" fontAlgn="base" hangingPunct="0">
              <a:spcBef>
                <a:spcPts val="1800"/>
              </a:spcBef>
              <a:spcAft>
                <a:spcPct val="0"/>
              </a:spcAft>
            </a:pPr>
            <a:r>
              <a:rPr lang="en-US" sz="2600" b="1" baseline="0" dirty="0">
                <a:solidFill>
                  <a:prstClr val="black"/>
                </a:solidFill>
                <a:latin typeface="Arial" pitchFamily="34" charset="0"/>
                <a:cs typeface="Arial" pitchFamily="34" charset="0"/>
              </a:rPr>
              <a:t>The Opportunity to Create</a:t>
            </a:r>
            <a:r>
              <a:rPr lang="en-US" sz="2600" b="1" baseline="0" dirty="0" smtClean="0">
                <a:solidFill>
                  <a:prstClr val="black"/>
                </a:solidFill>
                <a:latin typeface="Arial" pitchFamily="34" charset="0"/>
                <a:cs typeface="Arial" pitchFamily="34" charset="0"/>
              </a:rPr>
              <a:t>:</a:t>
            </a:r>
            <a:endParaRPr lang="en-US" sz="2400" baseline="0" dirty="0">
              <a:solidFill>
                <a:prstClr val="black"/>
              </a:solidFill>
              <a:latin typeface="Arial" pitchFamily="34" charset="0"/>
              <a:cs typeface="Arial" pitchFamily="34" charset="0"/>
            </a:endParaRPr>
          </a:p>
        </p:txBody>
      </p:sp>
      <p:sp>
        <p:nvSpPr>
          <p:cNvPr id="9" name="TextBox 8"/>
          <p:cNvSpPr txBox="1"/>
          <p:nvPr/>
        </p:nvSpPr>
        <p:spPr>
          <a:xfrm>
            <a:off x="460556" y="5990730"/>
            <a:ext cx="8683443" cy="584775"/>
          </a:xfrm>
          <a:prstGeom prst="rect">
            <a:avLst/>
          </a:prstGeom>
          <a:noFill/>
        </p:spPr>
        <p:txBody>
          <a:bodyPr wrap="square" rtlCol="0">
            <a:spAutoFit/>
          </a:bodyPr>
          <a:lstStyle/>
          <a:p>
            <a:pPr fontAlgn="base">
              <a:spcBef>
                <a:spcPct val="20000"/>
              </a:spcBef>
              <a:spcAft>
                <a:spcPct val="0"/>
              </a:spcAft>
            </a:pPr>
            <a:r>
              <a:rPr lang="en-US" sz="1000" b="1" baseline="0" dirty="0">
                <a:solidFill>
                  <a:prstClr val="black"/>
                </a:solidFill>
                <a:latin typeface="Arial" pitchFamily="34" charset="0"/>
                <a:cs typeface="Arial" pitchFamily="34" charset="0"/>
              </a:rPr>
              <a:t>Any withdrawals, including those permitted under the rider, reduce your variable annuity’s policy value, death benefits and other values. Withdrawals may be subject to surrender charges.</a:t>
            </a:r>
          </a:p>
          <a:p>
            <a:pPr fontAlgn="base">
              <a:spcBef>
                <a:spcPct val="20000"/>
              </a:spcBef>
              <a:spcAft>
                <a:spcPct val="0"/>
              </a:spcAft>
            </a:pPr>
            <a:r>
              <a:rPr lang="en-US" sz="1000" b="1" baseline="0" dirty="0">
                <a:solidFill>
                  <a:prstClr val="black"/>
                </a:solidFill>
                <a:latin typeface="Arial" pitchFamily="34" charset="0"/>
                <a:cs typeface="Arial" pitchFamily="34" charset="0"/>
              </a:rPr>
              <a:t>All guarantees, including optional benefits, are backed by the claims-paying ability of the issuing insurance company.</a:t>
            </a:r>
          </a:p>
        </p:txBody>
      </p:sp>
      <p:sp>
        <p:nvSpPr>
          <p:cNvPr id="10" name="TextBox 9"/>
          <p:cNvSpPr txBox="1"/>
          <p:nvPr/>
        </p:nvSpPr>
        <p:spPr>
          <a:xfrm>
            <a:off x="914400" y="2275344"/>
            <a:ext cx="7075976" cy="2677656"/>
          </a:xfrm>
          <a:prstGeom prst="rect">
            <a:avLst/>
          </a:prstGeom>
          <a:noFill/>
        </p:spPr>
        <p:txBody>
          <a:bodyPr wrap="none" rtlCol="0">
            <a:spAutoFit/>
          </a:bodyPr>
          <a:lstStyle/>
          <a:p>
            <a:pPr marL="285750" indent="-285750">
              <a:buFont typeface="Arial" pitchFamily="34" charset="0"/>
              <a:buChar char="•"/>
            </a:pPr>
            <a:r>
              <a:rPr lang="en-US" sz="2400" baseline="0" dirty="0">
                <a:solidFill>
                  <a:prstClr val="black"/>
                </a:solidFill>
                <a:latin typeface="Arial" pitchFamily="34" charset="0"/>
                <a:cs typeface="Arial" pitchFamily="34" charset="0"/>
              </a:rPr>
              <a:t>A </a:t>
            </a:r>
            <a:r>
              <a:rPr lang="en-US" sz="2400" b="1" baseline="0" dirty="0">
                <a:solidFill>
                  <a:srgbClr val="A84D10"/>
                </a:solidFill>
                <a:latin typeface="Arial" pitchFamily="34" charset="0"/>
                <a:cs typeface="Arial" pitchFamily="34" charset="0"/>
              </a:rPr>
              <a:t>guaranteed</a:t>
            </a:r>
            <a:r>
              <a:rPr lang="en-US" sz="2400" baseline="0" dirty="0">
                <a:solidFill>
                  <a:prstClr val="black"/>
                </a:solidFill>
                <a:latin typeface="Arial" pitchFamily="34" charset="0"/>
                <a:cs typeface="Arial" pitchFamily="34" charset="0"/>
              </a:rPr>
              <a:t> income stream for </a:t>
            </a:r>
            <a:r>
              <a:rPr lang="en-US" sz="2400" baseline="0" dirty="0" smtClean="0">
                <a:solidFill>
                  <a:prstClr val="black"/>
                </a:solidFill>
                <a:latin typeface="Arial" pitchFamily="34" charset="0"/>
                <a:cs typeface="Arial" pitchFamily="34" charset="0"/>
              </a:rPr>
              <a:t>life</a:t>
            </a:r>
          </a:p>
          <a:p>
            <a:pPr marL="285750" indent="-285750">
              <a:buFont typeface="Arial" pitchFamily="34" charset="0"/>
              <a:buChar char="•"/>
            </a:pPr>
            <a:r>
              <a:rPr lang="en-US" sz="2400" baseline="0" dirty="0" smtClean="0">
                <a:solidFill>
                  <a:prstClr val="black"/>
                </a:solidFill>
                <a:latin typeface="Arial" pitchFamily="34" charset="0"/>
                <a:cs typeface="Arial" pitchFamily="34" charset="0"/>
              </a:rPr>
              <a:t>The </a:t>
            </a:r>
            <a:r>
              <a:rPr lang="en-US" sz="2400" b="1" baseline="0" dirty="0">
                <a:solidFill>
                  <a:srgbClr val="A84D10"/>
                </a:solidFill>
                <a:latin typeface="Arial" pitchFamily="34" charset="0"/>
                <a:cs typeface="Arial" pitchFamily="34" charset="0"/>
              </a:rPr>
              <a:t>ability</a:t>
            </a:r>
            <a:r>
              <a:rPr lang="en-US" sz="2400" baseline="0" dirty="0">
                <a:solidFill>
                  <a:prstClr val="black"/>
                </a:solidFill>
                <a:latin typeface="Arial" pitchFamily="34" charset="0"/>
                <a:cs typeface="Arial" pitchFamily="34" charset="0"/>
              </a:rPr>
              <a:t> to stay invested in </a:t>
            </a:r>
            <a:r>
              <a:rPr lang="en-US" sz="2400" baseline="0" dirty="0" smtClean="0">
                <a:solidFill>
                  <a:prstClr val="black"/>
                </a:solidFill>
                <a:latin typeface="Arial" pitchFamily="34" charset="0"/>
                <a:cs typeface="Arial" pitchFamily="34" charset="0"/>
              </a:rPr>
              <a:t>equities</a:t>
            </a:r>
          </a:p>
          <a:p>
            <a:pPr marL="285750" indent="-285750">
              <a:buFont typeface="Arial" pitchFamily="34" charset="0"/>
              <a:buChar char="•"/>
            </a:pPr>
            <a:r>
              <a:rPr lang="en-US" sz="2400" b="1" baseline="0" dirty="0" smtClean="0">
                <a:solidFill>
                  <a:srgbClr val="A84D10"/>
                </a:solidFill>
                <a:latin typeface="Arial" pitchFamily="34" charset="0"/>
                <a:cs typeface="Arial" pitchFamily="34" charset="0"/>
              </a:rPr>
              <a:t>Income </a:t>
            </a:r>
            <a:r>
              <a:rPr lang="en-US" sz="2400" b="1" baseline="0" dirty="0">
                <a:solidFill>
                  <a:srgbClr val="A84D10"/>
                </a:solidFill>
                <a:latin typeface="Arial" pitchFamily="34" charset="0"/>
                <a:cs typeface="Arial" pitchFamily="34" charset="0"/>
              </a:rPr>
              <a:t>protection</a:t>
            </a:r>
            <a:r>
              <a:rPr lang="en-US" sz="2400" baseline="0" dirty="0">
                <a:solidFill>
                  <a:srgbClr val="A84D10"/>
                </a:solidFill>
                <a:latin typeface="Arial" pitchFamily="34" charset="0"/>
                <a:cs typeface="Arial" pitchFamily="34" charset="0"/>
              </a:rPr>
              <a:t> </a:t>
            </a:r>
            <a:r>
              <a:rPr lang="en-US" sz="2400" baseline="0" dirty="0">
                <a:solidFill>
                  <a:prstClr val="black"/>
                </a:solidFill>
                <a:latin typeface="Arial" pitchFamily="34" charset="0"/>
                <a:cs typeface="Arial" pitchFamily="34" charset="0"/>
              </a:rPr>
              <a:t>when the market goes </a:t>
            </a:r>
            <a:r>
              <a:rPr lang="en-US" sz="2400" baseline="0" dirty="0" smtClean="0">
                <a:solidFill>
                  <a:prstClr val="black"/>
                </a:solidFill>
                <a:latin typeface="Arial" pitchFamily="34" charset="0"/>
                <a:cs typeface="Arial" pitchFamily="34" charset="0"/>
              </a:rPr>
              <a:t>down</a:t>
            </a:r>
          </a:p>
          <a:p>
            <a:pPr marL="285750" indent="-285750">
              <a:buFont typeface="Arial" pitchFamily="34" charset="0"/>
              <a:buChar char="•"/>
            </a:pPr>
            <a:r>
              <a:rPr lang="en-US" sz="2400" b="1" baseline="0" dirty="0" smtClean="0">
                <a:solidFill>
                  <a:srgbClr val="A84D10"/>
                </a:solidFill>
                <a:latin typeface="Arial" pitchFamily="34" charset="0"/>
                <a:cs typeface="Arial" pitchFamily="34" charset="0"/>
              </a:rPr>
              <a:t>Income</a:t>
            </a:r>
            <a:r>
              <a:rPr lang="en-US" sz="2400" baseline="0" dirty="0" smtClean="0">
                <a:solidFill>
                  <a:srgbClr val="A84D10"/>
                </a:solidFill>
                <a:latin typeface="Arial" pitchFamily="34" charset="0"/>
                <a:cs typeface="Arial" pitchFamily="34" charset="0"/>
              </a:rPr>
              <a:t> </a:t>
            </a:r>
            <a:r>
              <a:rPr lang="en-US" sz="2400" b="1" baseline="0" dirty="0">
                <a:solidFill>
                  <a:srgbClr val="A84D10"/>
                </a:solidFill>
                <a:latin typeface="Arial" pitchFamily="34" charset="0"/>
                <a:cs typeface="Arial" pitchFamily="34" charset="0"/>
              </a:rPr>
              <a:t>growth</a:t>
            </a:r>
            <a:r>
              <a:rPr lang="en-US" sz="2400" baseline="0" dirty="0">
                <a:solidFill>
                  <a:srgbClr val="A84D10"/>
                </a:solidFill>
                <a:latin typeface="Arial" pitchFamily="34" charset="0"/>
                <a:cs typeface="Arial" pitchFamily="34" charset="0"/>
              </a:rPr>
              <a:t> </a:t>
            </a:r>
            <a:r>
              <a:rPr lang="en-US" sz="2400" baseline="0" dirty="0">
                <a:solidFill>
                  <a:prstClr val="black"/>
                </a:solidFill>
                <a:latin typeface="Arial" pitchFamily="34" charset="0"/>
                <a:cs typeface="Arial" pitchFamily="34" charset="0"/>
              </a:rPr>
              <a:t>when the market goes </a:t>
            </a:r>
            <a:r>
              <a:rPr lang="en-US" sz="2400" baseline="0" dirty="0" smtClean="0">
                <a:solidFill>
                  <a:prstClr val="black"/>
                </a:solidFill>
                <a:latin typeface="Arial" pitchFamily="34" charset="0"/>
                <a:cs typeface="Arial" pitchFamily="34" charset="0"/>
              </a:rPr>
              <a:t>up</a:t>
            </a:r>
          </a:p>
          <a:p>
            <a:pPr marL="285750" indent="-285750">
              <a:buFont typeface="Arial" pitchFamily="34" charset="0"/>
              <a:buChar char="•"/>
            </a:pPr>
            <a:r>
              <a:rPr lang="en-US" sz="2400" b="1" baseline="0" dirty="0" smtClean="0">
                <a:solidFill>
                  <a:srgbClr val="A84D10"/>
                </a:solidFill>
                <a:latin typeface="Arial" pitchFamily="34" charset="0"/>
                <a:cs typeface="Arial" pitchFamily="34" charset="0"/>
              </a:rPr>
              <a:t>Income </a:t>
            </a:r>
            <a:r>
              <a:rPr lang="en-US" sz="2400" b="1" baseline="0" dirty="0">
                <a:solidFill>
                  <a:srgbClr val="A84D10"/>
                </a:solidFill>
                <a:latin typeface="Arial" pitchFamily="34" charset="0"/>
                <a:cs typeface="Arial" pitchFamily="34" charset="0"/>
              </a:rPr>
              <a:t>stability </a:t>
            </a:r>
            <a:r>
              <a:rPr lang="en-US" sz="2400" baseline="0" dirty="0">
                <a:solidFill>
                  <a:prstClr val="black"/>
                </a:solidFill>
                <a:latin typeface="Arial" pitchFamily="34" charset="0"/>
                <a:cs typeface="Arial" pitchFamily="34" charset="0"/>
              </a:rPr>
              <a:t>during periods of low </a:t>
            </a:r>
            <a:r>
              <a:rPr lang="en-US" sz="2400" baseline="0" dirty="0" smtClean="0">
                <a:solidFill>
                  <a:prstClr val="black"/>
                </a:solidFill>
                <a:latin typeface="Arial" pitchFamily="34" charset="0"/>
                <a:cs typeface="Arial" pitchFamily="34" charset="0"/>
              </a:rPr>
              <a:t>rates</a:t>
            </a:r>
          </a:p>
          <a:p>
            <a:pPr marL="285750" indent="-285750">
              <a:buFont typeface="Arial" pitchFamily="34" charset="0"/>
              <a:buChar char="•"/>
            </a:pPr>
            <a:r>
              <a:rPr lang="en-US" sz="2400" b="1" baseline="0" dirty="0" smtClean="0">
                <a:solidFill>
                  <a:srgbClr val="A84D10"/>
                </a:solidFill>
                <a:latin typeface="Arial" pitchFamily="34" charset="0"/>
                <a:cs typeface="Arial" pitchFamily="34" charset="0"/>
              </a:rPr>
              <a:t>Flexibility </a:t>
            </a:r>
            <a:r>
              <a:rPr lang="en-US" sz="2400" baseline="0" dirty="0">
                <a:solidFill>
                  <a:prstClr val="black"/>
                </a:solidFill>
                <a:latin typeface="Arial" pitchFamily="34" charset="0"/>
                <a:cs typeface="Arial" pitchFamily="34" charset="0"/>
              </a:rPr>
              <a:t>to start and stop </a:t>
            </a:r>
            <a:r>
              <a:rPr lang="en-US" sz="2400" baseline="0" dirty="0" smtClean="0">
                <a:solidFill>
                  <a:prstClr val="black"/>
                </a:solidFill>
                <a:latin typeface="Arial" pitchFamily="34" charset="0"/>
                <a:cs typeface="Arial" pitchFamily="34" charset="0"/>
              </a:rPr>
              <a:t>income</a:t>
            </a:r>
          </a:p>
          <a:p>
            <a:pPr marL="285750" indent="-285750">
              <a:buFont typeface="Arial" pitchFamily="34" charset="0"/>
              <a:buChar char="•"/>
            </a:pPr>
            <a:r>
              <a:rPr lang="en-US" sz="2400" baseline="0" dirty="0" smtClean="0">
                <a:solidFill>
                  <a:prstClr val="black"/>
                </a:solidFill>
                <a:latin typeface="Arial" pitchFamily="34" charset="0"/>
                <a:cs typeface="Arial" pitchFamily="34" charset="0"/>
              </a:rPr>
              <a:t>Your </a:t>
            </a:r>
            <a:r>
              <a:rPr lang="en-US" sz="2400" b="1" baseline="0" dirty="0">
                <a:solidFill>
                  <a:srgbClr val="A84D10"/>
                </a:solidFill>
                <a:latin typeface="Arial" pitchFamily="34" charset="0"/>
                <a:cs typeface="Arial" pitchFamily="34" charset="0"/>
              </a:rPr>
              <a:t>own personal </a:t>
            </a:r>
            <a:r>
              <a:rPr lang="en-US" sz="2400" b="1" baseline="0" dirty="0" smtClean="0">
                <a:solidFill>
                  <a:srgbClr val="A84D10"/>
                </a:solidFill>
                <a:latin typeface="Arial" pitchFamily="34" charset="0"/>
                <a:cs typeface="Arial" pitchFamily="34" charset="0"/>
              </a:rPr>
              <a:t>pension</a:t>
            </a:r>
            <a:endParaRPr lang="en-US" sz="2400" b="1" baseline="0" dirty="0">
              <a:solidFill>
                <a:srgbClr val="A84D10"/>
              </a:solidFill>
              <a:latin typeface="Arial" pitchFamily="34" charset="0"/>
              <a:cs typeface="Arial" pitchFamily="34" charset="0"/>
            </a:endParaRPr>
          </a:p>
        </p:txBody>
      </p:sp>
      <p:sp>
        <p:nvSpPr>
          <p:cNvPr id="11" name="TextBox 10"/>
          <p:cNvSpPr txBox="1"/>
          <p:nvPr/>
        </p:nvSpPr>
        <p:spPr>
          <a:xfrm>
            <a:off x="6428877" y="5105400"/>
            <a:ext cx="2157770" cy="461665"/>
          </a:xfrm>
          <a:prstGeom prst="rect">
            <a:avLst/>
          </a:prstGeom>
          <a:noFill/>
        </p:spPr>
        <p:txBody>
          <a:bodyPr wrap="none" rtlCol="0">
            <a:spAutoFit/>
          </a:bodyPr>
          <a:lstStyle/>
          <a:p>
            <a:r>
              <a:rPr lang="en-US" sz="2400" b="1" baseline="0" dirty="0">
                <a:solidFill>
                  <a:prstClr val="black"/>
                </a:solidFill>
                <a:latin typeface="Arial" pitchFamily="34" charset="0"/>
                <a:cs typeface="Arial" pitchFamily="34" charset="0"/>
              </a:rPr>
              <a:t>Here’s How</a:t>
            </a:r>
            <a:r>
              <a:rPr lang="en-US" sz="2400" b="1" baseline="0" dirty="0" smtClean="0">
                <a:solidFill>
                  <a:prstClr val="black"/>
                </a:solidFill>
                <a:latin typeface="Arial" pitchFamily="34" charset="0"/>
                <a:cs typeface="Arial" pitchFamily="34" charset="0"/>
              </a:rPr>
              <a:t>…</a:t>
            </a:r>
            <a:endParaRPr lang="en-US" sz="2400" b="1" i="1" baseline="0" dirty="0">
              <a:solidFill>
                <a:srgbClr val="1F497D"/>
              </a:solidFill>
              <a:latin typeface="Arial" pitchFamily="34" charset="0"/>
              <a:cs typeface="Arial" pitchFamily="34" charset="0"/>
            </a:endParaRPr>
          </a:p>
        </p:txBody>
      </p:sp>
    </p:spTree>
    <p:extLst>
      <p:ext uri="{BB962C8B-B14F-4D97-AF65-F5344CB8AC3E}">
        <p14:creationId xmlns:p14="http://schemas.microsoft.com/office/powerpoint/2010/main" val="1520552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bwMode="auto">
          <a:xfrm>
            <a:off x="3441700" y="3944258"/>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sp>
        <p:nvSpPr>
          <p:cNvPr id="25" name="Line 8"/>
          <p:cNvSpPr>
            <a:spLocks noChangeShapeType="1"/>
          </p:cNvSpPr>
          <p:nvPr/>
        </p:nvSpPr>
        <p:spPr bwMode="auto">
          <a:xfrm>
            <a:off x="4411663" y="1743983"/>
            <a:ext cx="0" cy="2211388"/>
          </a:xfrm>
          <a:prstGeom prst="line">
            <a:avLst/>
          </a:prstGeom>
          <a:noFill/>
          <a:ln w="127000">
            <a:solidFill>
              <a:schemeClr val="tx1"/>
            </a:solidFill>
            <a:round/>
            <a:headEnd/>
            <a:tailEnd/>
          </a:ln>
        </p:spPr>
        <p:txBody>
          <a:bodyPr/>
          <a:lstStyle/>
          <a:p>
            <a:endParaRPr lang="en-US" dirty="0"/>
          </a:p>
        </p:txBody>
      </p:sp>
      <p:sp>
        <p:nvSpPr>
          <p:cNvPr id="26" name="Oval 25"/>
          <p:cNvSpPr/>
          <p:nvPr/>
        </p:nvSpPr>
        <p:spPr bwMode="auto">
          <a:xfrm>
            <a:off x="4318000" y="1594758"/>
            <a:ext cx="203200" cy="203200"/>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sp>
        <p:nvSpPr>
          <p:cNvPr id="38" name="Text Box 7"/>
          <p:cNvSpPr txBox="1">
            <a:spLocks noChangeArrowheads="1"/>
          </p:cNvSpPr>
          <p:nvPr/>
        </p:nvSpPr>
        <p:spPr bwMode="auto">
          <a:xfrm>
            <a:off x="3759200" y="4558621"/>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sp>
        <p:nvSpPr>
          <p:cNvPr id="39" name="Rectangle 3"/>
          <p:cNvSpPr txBox="1">
            <a:spLocks noChangeArrowheads="1"/>
          </p:cNvSpPr>
          <p:nvPr/>
        </p:nvSpPr>
        <p:spPr>
          <a:xfrm>
            <a:off x="0" y="1922463"/>
            <a:ext cx="3117850" cy="639762"/>
          </a:xfrm>
          <a:prstGeom prst="rect">
            <a:avLst/>
          </a:prstGeom>
        </p:spPr>
        <p:txBody>
          <a:bodyPr vert="horz" lIns="91440" tIns="45720" rIns="91440" bIns="45720" rtlCol="0">
            <a:normAutofit/>
          </a:bodyPr>
          <a:lstStyle/>
          <a:p>
            <a:pPr marL="63500" marR="0" lvl="0" indent="-63500" algn="ctr" defTabSz="914400" rtl="0" eaLnBrk="1" fontAlgn="auto" latinLnBrk="0" hangingPunct="1">
              <a:lnSpc>
                <a:spcPct val="80000"/>
              </a:lnSpc>
              <a:spcBef>
                <a:spcPct val="9000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Arial" pitchFamily="34" charset="0"/>
                <a:ea typeface="ＭＳ Ｐゴシック" pitchFamily="-109" charset="-128"/>
                <a:cs typeface="Arial" pitchFamily="34" charset="0"/>
              </a:rPr>
              <a:t>Pension</a:t>
            </a:r>
          </a:p>
        </p:txBody>
      </p:sp>
      <p:sp>
        <p:nvSpPr>
          <p:cNvPr id="40" name="AutoShape 12"/>
          <p:cNvSpPr>
            <a:spLocks noChangeArrowheads="1"/>
          </p:cNvSpPr>
          <p:nvPr/>
        </p:nvSpPr>
        <p:spPr bwMode="auto">
          <a:xfrm>
            <a:off x="942975" y="2376488"/>
            <a:ext cx="1214438" cy="485775"/>
          </a:xfrm>
          <a:prstGeom prst="leftRightArrow">
            <a:avLst>
              <a:gd name="adj1" fmla="val 50000"/>
              <a:gd name="adj2" fmla="val 50000"/>
            </a:avLst>
          </a:prstGeom>
          <a:solidFill>
            <a:srgbClr val="9C3C25"/>
          </a:solidFill>
          <a:ln w="9525">
            <a:noFill/>
            <a:miter lim="800000"/>
            <a:headEnd/>
            <a:tailEnd/>
          </a:ln>
        </p:spPr>
        <p:txBody>
          <a:bodyPr wrap="none" anchor="ctr"/>
          <a:lstStyle/>
          <a:p>
            <a:pPr eaLnBrk="0" hangingPunct="0"/>
            <a:endParaRPr lang="en-US" dirty="0"/>
          </a:p>
        </p:txBody>
      </p:sp>
      <p:sp>
        <p:nvSpPr>
          <p:cNvPr id="41" name="Rectangle 9"/>
          <p:cNvSpPr>
            <a:spLocks noChangeArrowheads="1"/>
          </p:cNvSpPr>
          <p:nvPr/>
        </p:nvSpPr>
        <p:spPr bwMode="auto">
          <a:xfrm>
            <a:off x="5943600" y="1993392"/>
            <a:ext cx="2835275" cy="1200329"/>
          </a:xfrm>
          <a:prstGeom prst="rect">
            <a:avLst/>
          </a:prstGeom>
          <a:noFill/>
          <a:ln w="9525">
            <a:noFill/>
            <a:miter lim="800000"/>
            <a:headEnd/>
            <a:tailEnd/>
          </a:ln>
        </p:spPr>
        <p:txBody>
          <a:bodyPr wrap="square">
            <a:spAutoFit/>
          </a:bodyPr>
          <a:lstStyle/>
          <a:p>
            <a:pPr algn="ctr" eaLnBrk="0" hangingPunct="0"/>
            <a:r>
              <a:rPr lang="en-US" baseline="0" dirty="0" smtClean="0">
                <a:latin typeface="Arial" pitchFamily="34" charset="0"/>
                <a:cs typeface="Arial" pitchFamily="34" charset="0"/>
              </a:rPr>
              <a:t>Stocks</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and</a:t>
            </a:r>
            <a:endParaRPr lang="en-US" baseline="0" dirty="0">
              <a:latin typeface="Arial" pitchFamily="34" charset="0"/>
              <a:cs typeface="Arial" pitchFamily="34" charset="0"/>
            </a:endParaRPr>
          </a:p>
          <a:p>
            <a:pPr algn="ctr" eaLnBrk="0" hangingPunct="0"/>
            <a:r>
              <a:rPr lang="en-US" baseline="0" dirty="0" smtClean="0">
                <a:latin typeface="Arial" pitchFamily="34" charset="0"/>
                <a:cs typeface="Arial" pitchFamily="34" charset="0"/>
              </a:rPr>
              <a:t>Bonds</a:t>
            </a:r>
            <a:endParaRPr lang="en-US" baseline="0" dirty="0">
              <a:latin typeface="Arial" pitchFamily="34" charset="0"/>
              <a:cs typeface="Arial" pitchFamily="34" charset="0"/>
            </a:endParaRPr>
          </a:p>
        </p:txBody>
      </p:sp>
      <p:sp>
        <p:nvSpPr>
          <p:cNvPr id="13" name="AutoShape 12"/>
          <p:cNvSpPr>
            <a:spLocks noChangeArrowheads="1"/>
          </p:cNvSpPr>
          <p:nvPr/>
        </p:nvSpPr>
        <p:spPr bwMode="auto">
          <a:xfrm rot="16200000">
            <a:off x="6737240" y="2386012"/>
            <a:ext cx="2971800" cy="485775"/>
          </a:xfrm>
          <a:prstGeom prst="leftRightArrow">
            <a:avLst>
              <a:gd name="adj1" fmla="val 50000"/>
              <a:gd name="adj2" fmla="val 50000"/>
            </a:avLst>
          </a:prstGeom>
          <a:solidFill>
            <a:srgbClr val="6C8DC5"/>
          </a:solidFill>
          <a:ln w="9525">
            <a:noFill/>
            <a:miter lim="800000"/>
            <a:headEnd/>
            <a:tailEnd/>
          </a:ln>
        </p:spPr>
        <p:txBody>
          <a:bodyPr wrap="none" anchor="ctr"/>
          <a:lstStyle/>
          <a:p>
            <a:pPr eaLnBrk="0" hangingPunct="0"/>
            <a:endParaRPr lang="en-US" dirty="0"/>
          </a:p>
        </p:txBody>
      </p:sp>
      <p:sp>
        <p:nvSpPr>
          <p:cNvPr id="18" name="Rectangle 37"/>
          <p:cNvSpPr txBox="1">
            <a:spLocks noChangeArrowheads="1"/>
          </p:cNvSpPr>
          <p:nvPr/>
        </p:nvSpPr>
        <p:spPr bwMode="auto">
          <a:xfrm>
            <a:off x="457200" y="685800"/>
            <a:ext cx="5081016"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a:latin typeface="Arial" pitchFamily="34" charset="0"/>
                <a:cs typeface="Arial" pitchFamily="34" charset="0"/>
              </a:rPr>
              <a:t>Variable </a:t>
            </a:r>
            <a:r>
              <a:rPr lang="en-US" sz="2700" kern="0" baseline="0" dirty="0" smtClean="0">
                <a:latin typeface="Arial" pitchFamily="34" charset="0"/>
                <a:cs typeface="Arial" pitchFamily="34" charset="0"/>
              </a:rPr>
              <a:t>Annuities</a:t>
            </a:r>
            <a:endParaRPr lang="en-US" sz="2700" kern="0" baseline="0" dirty="0">
              <a:latin typeface="Arial" pitchFamily="34" charset="0"/>
              <a:cs typeface="Arial" pitchFamily="34" charset="0"/>
            </a:endParaRPr>
          </a:p>
          <a:p>
            <a:pPr eaLnBrk="1" hangingPunct="1"/>
            <a:endParaRPr lang="en-US" sz="1900" b="1" kern="0" baseline="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2000"/>
                                        <p:tgtEl>
                                          <p:spTgt spid="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p:nvPr/>
        </p:nvGrpSpPr>
        <p:grpSpPr>
          <a:xfrm>
            <a:off x="4320675" y="1446233"/>
            <a:ext cx="3215064" cy="3600353"/>
            <a:chOff x="4320675" y="1446233"/>
            <a:chExt cx="3215064" cy="3600353"/>
          </a:xfrm>
          <a:solidFill>
            <a:schemeClr val="accent1">
              <a:lumMod val="60000"/>
              <a:lumOff val="40000"/>
            </a:schemeClr>
          </a:solidFill>
        </p:grpSpPr>
        <p:grpSp>
          <p:nvGrpSpPr>
            <p:cNvPr id="3" name="Group 40"/>
            <p:cNvGrpSpPr/>
            <p:nvPr/>
          </p:nvGrpSpPr>
          <p:grpSpPr>
            <a:xfrm>
              <a:off x="4320675" y="1446233"/>
              <a:ext cx="3215064" cy="3600353"/>
              <a:chOff x="4320675" y="1446233"/>
              <a:chExt cx="3215064" cy="3600353"/>
            </a:xfrm>
            <a:grpFill/>
          </p:grpSpPr>
          <p:sp>
            <p:nvSpPr>
              <p:cNvPr id="23" name="Oval 22"/>
              <p:cNvSpPr/>
              <p:nvPr/>
            </p:nvSpPr>
            <p:spPr bwMode="auto">
              <a:xfrm rot="19068911">
                <a:off x="5605339" y="3116186"/>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sp>
            <p:nvSpPr>
              <p:cNvPr id="24" name="Line 8"/>
              <p:cNvSpPr>
                <a:spLocks noChangeShapeType="1"/>
              </p:cNvSpPr>
              <p:nvPr/>
            </p:nvSpPr>
            <p:spPr bwMode="auto">
              <a:xfrm rot="19068911">
                <a:off x="5190876" y="1446233"/>
                <a:ext cx="0" cy="2211388"/>
              </a:xfrm>
              <a:prstGeom prst="line">
                <a:avLst/>
              </a:prstGeom>
              <a:grpFill/>
              <a:ln w="127000">
                <a:solidFill>
                  <a:schemeClr val="tx1"/>
                </a:solidFill>
                <a:round/>
                <a:headEnd/>
                <a:tailEnd/>
              </a:ln>
            </p:spPr>
            <p:txBody>
              <a:bodyPr/>
              <a:lstStyle/>
              <a:p>
                <a:endParaRPr lang="en-US" dirty="0"/>
              </a:p>
            </p:txBody>
          </p:sp>
          <p:sp>
            <p:nvSpPr>
              <p:cNvPr id="27" name="Oval 26"/>
              <p:cNvSpPr/>
              <p:nvPr/>
            </p:nvSpPr>
            <p:spPr bwMode="auto">
              <a:xfrm rot="19068911">
                <a:off x="4320675" y="1590408"/>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grpSp>
        <p:sp>
          <p:nvSpPr>
            <p:cNvPr id="40" name="Text Box 7"/>
            <p:cNvSpPr txBox="1">
              <a:spLocks noChangeArrowheads="1"/>
            </p:cNvSpPr>
            <p:nvPr/>
          </p:nvSpPr>
          <p:spPr bwMode="auto">
            <a:xfrm rot="18914481">
              <a:off x="5897777" y="3691746"/>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grpSp>
      <p:grpSp>
        <p:nvGrpSpPr>
          <p:cNvPr id="4" name="Group 25"/>
          <p:cNvGrpSpPr/>
          <p:nvPr/>
        </p:nvGrpSpPr>
        <p:grpSpPr>
          <a:xfrm>
            <a:off x="4202229" y="1459321"/>
            <a:ext cx="2092209" cy="4279900"/>
            <a:chOff x="4202229" y="1459321"/>
            <a:chExt cx="2092209" cy="4279900"/>
          </a:xfrm>
          <a:solidFill>
            <a:schemeClr val="accent1">
              <a:lumMod val="60000"/>
              <a:lumOff val="40000"/>
            </a:schemeClr>
          </a:solidFill>
        </p:grpSpPr>
        <p:grpSp>
          <p:nvGrpSpPr>
            <p:cNvPr id="5" name="Group 26"/>
            <p:cNvGrpSpPr/>
            <p:nvPr/>
          </p:nvGrpSpPr>
          <p:grpSpPr>
            <a:xfrm rot="20316181">
              <a:off x="4202229" y="1459321"/>
              <a:ext cx="1930400" cy="4279900"/>
              <a:chOff x="3441700" y="1371600"/>
              <a:chExt cx="1930400" cy="4279900"/>
            </a:xfrm>
            <a:grpFill/>
          </p:grpSpPr>
          <p:sp>
            <p:nvSpPr>
              <p:cNvPr id="29" name="Oval 28"/>
              <p:cNvSpPr/>
              <p:nvPr/>
            </p:nvSpPr>
            <p:spPr bwMode="auto">
              <a:xfrm>
                <a:off x="3441700" y="3721100"/>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sp>
            <p:nvSpPr>
              <p:cNvPr id="30" name="Line 8"/>
              <p:cNvSpPr>
                <a:spLocks noChangeShapeType="1"/>
              </p:cNvSpPr>
              <p:nvPr/>
            </p:nvSpPr>
            <p:spPr bwMode="auto">
              <a:xfrm>
                <a:off x="4411663" y="1520825"/>
                <a:ext cx="0" cy="2211388"/>
              </a:xfrm>
              <a:prstGeom prst="line">
                <a:avLst/>
              </a:prstGeom>
              <a:grpFill/>
              <a:ln w="127000">
                <a:solidFill>
                  <a:schemeClr val="tx1"/>
                </a:solidFill>
                <a:round/>
                <a:headEnd/>
                <a:tailEnd/>
              </a:ln>
            </p:spPr>
            <p:txBody>
              <a:bodyPr/>
              <a:lstStyle/>
              <a:p>
                <a:endParaRPr lang="en-US" dirty="0"/>
              </a:p>
            </p:txBody>
          </p:sp>
          <p:sp>
            <p:nvSpPr>
              <p:cNvPr id="31" name="Oval 30"/>
              <p:cNvSpPr/>
              <p:nvPr/>
            </p:nvSpPr>
            <p:spPr bwMode="auto">
              <a:xfrm>
                <a:off x="4318000" y="1371600"/>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grpSp>
        <p:sp>
          <p:nvSpPr>
            <p:cNvPr id="39" name="Text Box 7"/>
            <p:cNvSpPr txBox="1">
              <a:spLocks noChangeArrowheads="1"/>
            </p:cNvSpPr>
            <p:nvPr/>
          </p:nvSpPr>
          <p:spPr bwMode="auto">
            <a:xfrm rot="20176917">
              <a:off x="4991100" y="4398966"/>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grpSp>
      <p:grpSp>
        <p:nvGrpSpPr>
          <p:cNvPr id="6" name="Group 24"/>
          <p:cNvGrpSpPr/>
          <p:nvPr/>
        </p:nvGrpSpPr>
        <p:grpSpPr>
          <a:xfrm>
            <a:off x="3441700" y="1604632"/>
            <a:ext cx="1930400" cy="4279900"/>
            <a:chOff x="3441700" y="1604632"/>
            <a:chExt cx="1930400" cy="4279900"/>
          </a:xfrm>
          <a:solidFill>
            <a:schemeClr val="accent1">
              <a:lumMod val="60000"/>
              <a:lumOff val="40000"/>
            </a:schemeClr>
          </a:solidFill>
        </p:grpSpPr>
        <p:grpSp>
          <p:nvGrpSpPr>
            <p:cNvPr id="7" name="Group 26"/>
            <p:cNvGrpSpPr/>
            <p:nvPr/>
          </p:nvGrpSpPr>
          <p:grpSpPr>
            <a:xfrm>
              <a:off x="3441700" y="1604632"/>
              <a:ext cx="1930400" cy="4279900"/>
              <a:chOff x="3441700" y="1371600"/>
              <a:chExt cx="1930400" cy="4279900"/>
            </a:xfrm>
            <a:grpFill/>
          </p:grpSpPr>
          <p:sp>
            <p:nvSpPr>
              <p:cNvPr id="33" name="Oval 32"/>
              <p:cNvSpPr/>
              <p:nvPr/>
            </p:nvSpPr>
            <p:spPr bwMode="auto">
              <a:xfrm>
                <a:off x="3441700" y="3721100"/>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sp>
            <p:nvSpPr>
              <p:cNvPr id="34" name="Line 8"/>
              <p:cNvSpPr>
                <a:spLocks noChangeShapeType="1"/>
              </p:cNvSpPr>
              <p:nvPr/>
            </p:nvSpPr>
            <p:spPr bwMode="auto">
              <a:xfrm>
                <a:off x="4411663" y="1520825"/>
                <a:ext cx="0" cy="2211388"/>
              </a:xfrm>
              <a:prstGeom prst="line">
                <a:avLst/>
              </a:prstGeom>
              <a:grpFill/>
              <a:ln w="127000">
                <a:solidFill>
                  <a:schemeClr val="tx1"/>
                </a:solidFill>
                <a:round/>
                <a:headEnd/>
                <a:tailEnd/>
              </a:ln>
            </p:spPr>
            <p:txBody>
              <a:bodyPr/>
              <a:lstStyle/>
              <a:p>
                <a:endParaRPr lang="en-US" dirty="0"/>
              </a:p>
            </p:txBody>
          </p:sp>
          <p:sp>
            <p:nvSpPr>
              <p:cNvPr id="35" name="Oval 34"/>
              <p:cNvSpPr/>
              <p:nvPr/>
            </p:nvSpPr>
            <p:spPr bwMode="auto">
              <a:xfrm>
                <a:off x="4318000" y="1371600"/>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grpSp>
        <p:sp>
          <p:nvSpPr>
            <p:cNvPr id="38" name="Text Box 7"/>
            <p:cNvSpPr txBox="1">
              <a:spLocks noChangeArrowheads="1"/>
            </p:cNvSpPr>
            <p:nvPr/>
          </p:nvSpPr>
          <p:spPr bwMode="auto">
            <a:xfrm>
              <a:off x="3759199" y="4558621"/>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grpSp>
      <p:sp>
        <p:nvSpPr>
          <p:cNvPr id="43" name="Rectangle 9"/>
          <p:cNvSpPr>
            <a:spLocks noChangeArrowheads="1"/>
          </p:cNvSpPr>
          <p:nvPr/>
        </p:nvSpPr>
        <p:spPr bwMode="auto">
          <a:xfrm>
            <a:off x="5943600" y="1993449"/>
            <a:ext cx="2835275" cy="1200329"/>
          </a:xfrm>
          <a:prstGeom prst="rect">
            <a:avLst/>
          </a:prstGeom>
          <a:noFill/>
          <a:ln w="9525">
            <a:noFill/>
            <a:miter lim="800000"/>
            <a:headEnd/>
            <a:tailEnd/>
          </a:ln>
        </p:spPr>
        <p:txBody>
          <a:bodyPr wrap="square">
            <a:spAutoFit/>
          </a:bodyPr>
          <a:lstStyle/>
          <a:p>
            <a:pPr algn="ctr" eaLnBrk="0" hangingPunct="0"/>
            <a:r>
              <a:rPr lang="en-US" baseline="0" dirty="0" smtClean="0">
                <a:latin typeface="Arial" pitchFamily="34" charset="0"/>
                <a:cs typeface="Arial" pitchFamily="34" charset="0"/>
              </a:rPr>
              <a:t>Stocks</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and</a:t>
            </a:r>
            <a:endParaRPr lang="en-US" baseline="0" dirty="0">
              <a:latin typeface="Arial" pitchFamily="34" charset="0"/>
              <a:cs typeface="Arial" pitchFamily="34" charset="0"/>
            </a:endParaRPr>
          </a:p>
          <a:p>
            <a:pPr algn="ctr" eaLnBrk="0" hangingPunct="0"/>
            <a:r>
              <a:rPr lang="en-US" baseline="0" dirty="0" smtClean="0">
                <a:latin typeface="Arial" pitchFamily="34" charset="0"/>
                <a:cs typeface="Arial" pitchFamily="34" charset="0"/>
              </a:rPr>
              <a:t>Bonds</a:t>
            </a:r>
            <a:endParaRPr lang="en-US" baseline="0" dirty="0">
              <a:latin typeface="Arial" pitchFamily="34" charset="0"/>
              <a:cs typeface="Arial" pitchFamily="34" charset="0"/>
            </a:endParaRPr>
          </a:p>
        </p:txBody>
      </p:sp>
      <p:sp>
        <p:nvSpPr>
          <p:cNvPr id="44" name="Right Arrow 43"/>
          <p:cNvSpPr/>
          <p:nvPr/>
        </p:nvSpPr>
        <p:spPr>
          <a:xfrm rot="16200000">
            <a:off x="6739128" y="2386590"/>
            <a:ext cx="2971800" cy="484632"/>
          </a:xfrm>
          <a:prstGeom prst="rightArrow">
            <a:avLst/>
          </a:prstGeom>
          <a:solidFill>
            <a:srgbClr val="6C8D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7"/>
          <p:cNvSpPr txBox="1">
            <a:spLocks noChangeArrowheads="1"/>
          </p:cNvSpPr>
          <p:nvPr/>
        </p:nvSpPr>
        <p:spPr bwMode="auto">
          <a:xfrm>
            <a:off x="457200" y="685800"/>
            <a:ext cx="5081016"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a:latin typeface="Arial" pitchFamily="34" charset="0"/>
                <a:cs typeface="Arial" pitchFamily="34" charset="0"/>
              </a:rPr>
              <a:t>Variable Annuities</a:t>
            </a:r>
          </a:p>
          <a:p>
            <a:pPr lvl="0" eaLnBrk="1" hangingPunct="1"/>
            <a:r>
              <a:rPr lang="en-US" sz="1600" baseline="0" dirty="0" smtClean="0">
                <a:latin typeface="Arial" pitchFamily="34" charset="0"/>
                <a:cs typeface="Arial" pitchFamily="34" charset="0"/>
              </a:rPr>
              <a:t>How They Work</a:t>
            </a:r>
            <a:endParaRPr lang="en-US" sz="1600" baseline="0" dirty="0">
              <a:latin typeface="Arial" pitchFamily="34" charset="0"/>
              <a:cs typeface="Arial" pitchFamily="34" charset="0"/>
            </a:endParaRPr>
          </a:p>
          <a:p>
            <a:pPr eaLnBrk="1" hangingPunct="1"/>
            <a:endParaRPr lang="en-US" sz="2000" kern="0" baseline="0" dirty="0">
              <a:latin typeface="Arial" pitchFamily="34" charset="0"/>
              <a:cs typeface="Arial" pitchFamily="34" charset="0"/>
            </a:endParaRPr>
          </a:p>
          <a:p>
            <a:pPr eaLnBrk="1" hangingPunct="1"/>
            <a:endParaRPr lang="en-US" sz="1900" b="1" kern="0" baseline="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4000"/>
                            </p:stCondLst>
                            <p:childTnLst>
                              <p:par>
                                <p:cTn id="21" presetID="2" presetClass="exit" presetSubtype="1" fill="hold" grpId="0" nodeType="afterEffect">
                                  <p:stCondLst>
                                    <p:cond delay="0"/>
                                  </p:stCondLst>
                                  <p:childTnLst>
                                    <p:anim calcmode="lin" valueType="num">
                                      <p:cBhvr additive="base">
                                        <p:cTn id="22" dur="2000"/>
                                        <p:tgtEl>
                                          <p:spTgt spid="44"/>
                                        </p:tgtEl>
                                        <p:attrNameLst>
                                          <p:attrName>ppt_x</p:attrName>
                                        </p:attrNameLst>
                                      </p:cBhvr>
                                      <p:tavLst>
                                        <p:tav tm="0">
                                          <p:val>
                                            <p:strVal val="ppt_x"/>
                                          </p:val>
                                        </p:tav>
                                        <p:tav tm="100000">
                                          <p:val>
                                            <p:strVal val="ppt_x"/>
                                          </p:val>
                                        </p:tav>
                                      </p:tavLst>
                                    </p:anim>
                                    <p:anim calcmode="lin" valueType="num">
                                      <p:cBhvr additive="base">
                                        <p:cTn id="23" dur="2000"/>
                                        <p:tgtEl>
                                          <p:spTgt spid="44"/>
                                        </p:tgtEl>
                                        <p:attrNameLst>
                                          <p:attrName>ppt_y</p:attrName>
                                        </p:attrNameLst>
                                      </p:cBhvr>
                                      <p:tavLst>
                                        <p:tav tm="0">
                                          <p:val>
                                            <p:strVal val="ppt_y"/>
                                          </p:val>
                                        </p:tav>
                                        <p:tav tm="100000">
                                          <p:val>
                                            <p:strVal val="0-ppt_h/2"/>
                                          </p:val>
                                        </p:tav>
                                      </p:tavLst>
                                    </p:anim>
                                    <p:set>
                                      <p:cBhvr>
                                        <p:cTn id="24"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rot="2454024">
            <a:off x="2112935" y="1064442"/>
            <a:ext cx="1930400" cy="4279900"/>
            <a:chOff x="3441700" y="1371600"/>
            <a:chExt cx="1930400" cy="4279900"/>
          </a:xfrm>
          <a:solidFill>
            <a:schemeClr val="accent1">
              <a:lumMod val="60000"/>
              <a:lumOff val="40000"/>
            </a:schemeClr>
          </a:solidFill>
        </p:grpSpPr>
        <p:sp>
          <p:nvSpPr>
            <p:cNvPr id="23" name="Oval 22"/>
            <p:cNvSpPr/>
            <p:nvPr/>
          </p:nvSpPr>
          <p:spPr bwMode="auto">
            <a:xfrm>
              <a:off x="3441700" y="3721100"/>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sp>
          <p:nvSpPr>
            <p:cNvPr id="24" name="Line 8"/>
            <p:cNvSpPr>
              <a:spLocks noChangeShapeType="1"/>
            </p:cNvSpPr>
            <p:nvPr/>
          </p:nvSpPr>
          <p:spPr bwMode="auto">
            <a:xfrm>
              <a:off x="4411663" y="1520825"/>
              <a:ext cx="0" cy="2211388"/>
            </a:xfrm>
            <a:prstGeom prst="line">
              <a:avLst/>
            </a:prstGeom>
            <a:grpFill/>
            <a:ln w="127000">
              <a:solidFill>
                <a:schemeClr val="tx1"/>
              </a:solidFill>
              <a:round/>
              <a:headEnd/>
              <a:tailEnd/>
            </a:ln>
          </p:spPr>
          <p:txBody>
            <a:bodyPr/>
            <a:lstStyle/>
            <a:p>
              <a:endParaRPr lang="en-US" dirty="0"/>
            </a:p>
          </p:txBody>
        </p:sp>
        <p:sp>
          <p:nvSpPr>
            <p:cNvPr id="27" name="Oval 26"/>
            <p:cNvSpPr/>
            <p:nvPr/>
          </p:nvSpPr>
          <p:spPr bwMode="auto">
            <a:xfrm>
              <a:off x="4318000" y="1371600"/>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grpSp>
      <p:sp>
        <p:nvSpPr>
          <p:cNvPr id="43" name="Text Box 7"/>
          <p:cNvSpPr txBox="1">
            <a:spLocks noChangeArrowheads="1"/>
          </p:cNvSpPr>
          <p:nvPr/>
        </p:nvSpPr>
        <p:spPr bwMode="auto">
          <a:xfrm rot="2621229">
            <a:off x="1651000" y="3713164"/>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sp>
        <p:nvSpPr>
          <p:cNvPr id="36" name="Rectangle 3"/>
          <p:cNvSpPr txBox="1">
            <a:spLocks noChangeArrowheads="1"/>
          </p:cNvSpPr>
          <p:nvPr/>
        </p:nvSpPr>
        <p:spPr>
          <a:xfrm>
            <a:off x="0" y="1922463"/>
            <a:ext cx="3117850" cy="639762"/>
          </a:xfrm>
          <a:prstGeom prst="rect">
            <a:avLst/>
          </a:prstGeom>
        </p:spPr>
        <p:txBody>
          <a:bodyPr vert="horz" lIns="91440" tIns="45720" rIns="91440" bIns="45720" rtlCol="0">
            <a:normAutofit/>
          </a:bodyPr>
          <a:lstStyle/>
          <a:p>
            <a:pPr marL="63500" marR="0" lvl="0" indent="-63500" algn="ctr" defTabSz="914400" rtl="0" eaLnBrk="1" fontAlgn="auto" latinLnBrk="0" hangingPunct="1">
              <a:lnSpc>
                <a:spcPct val="80000"/>
              </a:lnSpc>
              <a:spcBef>
                <a:spcPct val="9000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Arial" pitchFamily="34" charset="0"/>
                <a:ea typeface="ＭＳ Ｐゴシック" pitchFamily="-109" charset="-128"/>
                <a:cs typeface="Arial" pitchFamily="34" charset="0"/>
              </a:rPr>
              <a:t>Pension</a:t>
            </a:r>
          </a:p>
        </p:txBody>
      </p:sp>
      <p:grpSp>
        <p:nvGrpSpPr>
          <p:cNvPr id="3" name="Group 41"/>
          <p:cNvGrpSpPr/>
          <p:nvPr/>
        </p:nvGrpSpPr>
        <p:grpSpPr>
          <a:xfrm>
            <a:off x="2603500" y="1442781"/>
            <a:ext cx="2048253" cy="4279900"/>
            <a:chOff x="2603500" y="1442781"/>
            <a:chExt cx="2048253" cy="4279900"/>
          </a:xfrm>
          <a:solidFill>
            <a:schemeClr val="accent1">
              <a:lumMod val="60000"/>
              <a:lumOff val="40000"/>
            </a:schemeClr>
          </a:solidFill>
        </p:grpSpPr>
        <p:grpSp>
          <p:nvGrpSpPr>
            <p:cNvPr id="4" name="Group 26"/>
            <p:cNvGrpSpPr/>
            <p:nvPr/>
          </p:nvGrpSpPr>
          <p:grpSpPr>
            <a:xfrm rot="1241683">
              <a:off x="2721353" y="1442781"/>
              <a:ext cx="1930400" cy="4279900"/>
              <a:chOff x="3441700" y="1371600"/>
              <a:chExt cx="1930400" cy="4279900"/>
            </a:xfrm>
            <a:grpFill/>
          </p:grpSpPr>
          <p:sp>
            <p:nvSpPr>
              <p:cNvPr id="29" name="Oval 28"/>
              <p:cNvSpPr/>
              <p:nvPr/>
            </p:nvSpPr>
            <p:spPr bwMode="auto">
              <a:xfrm>
                <a:off x="3441700" y="3721100"/>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sp>
            <p:nvSpPr>
              <p:cNvPr id="30" name="Line 8"/>
              <p:cNvSpPr>
                <a:spLocks noChangeShapeType="1"/>
              </p:cNvSpPr>
              <p:nvPr/>
            </p:nvSpPr>
            <p:spPr bwMode="auto">
              <a:xfrm>
                <a:off x="4411663" y="1520825"/>
                <a:ext cx="0" cy="2211388"/>
              </a:xfrm>
              <a:prstGeom prst="line">
                <a:avLst/>
              </a:prstGeom>
              <a:grpFill/>
              <a:ln w="127000">
                <a:solidFill>
                  <a:schemeClr val="tx1"/>
                </a:solidFill>
                <a:round/>
                <a:headEnd/>
                <a:tailEnd/>
              </a:ln>
            </p:spPr>
            <p:txBody>
              <a:bodyPr/>
              <a:lstStyle/>
              <a:p>
                <a:endParaRPr lang="en-US" dirty="0"/>
              </a:p>
            </p:txBody>
          </p:sp>
          <p:sp>
            <p:nvSpPr>
              <p:cNvPr id="31" name="Oval 30"/>
              <p:cNvSpPr/>
              <p:nvPr/>
            </p:nvSpPr>
            <p:spPr bwMode="auto">
              <a:xfrm>
                <a:off x="4318000" y="1371600"/>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grpSp>
        <p:sp>
          <p:nvSpPr>
            <p:cNvPr id="41" name="Text Box 7"/>
            <p:cNvSpPr txBox="1">
              <a:spLocks noChangeArrowheads="1"/>
            </p:cNvSpPr>
            <p:nvPr/>
          </p:nvSpPr>
          <p:spPr bwMode="auto">
            <a:xfrm rot="1439651">
              <a:off x="2603500" y="4297364"/>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grpSp>
      <p:grpSp>
        <p:nvGrpSpPr>
          <p:cNvPr id="5" name="Group 39"/>
          <p:cNvGrpSpPr/>
          <p:nvPr/>
        </p:nvGrpSpPr>
        <p:grpSpPr>
          <a:xfrm>
            <a:off x="3441700" y="1593999"/>
            <a:ext cx="1930400" cy="4279900"/>
            <a:chOff x="3441700" y="1593999"/>
            <a:chExt cx="1930400" cy="4279900"/>
          </a:xfrm>
          <a:solidFill>
            <a:schemeClr val="accent1">
              <a:lumMod val="60000"/>
              <a:lumOff val="40000"/>
            </a:schemeClr>
          </a:solidFill>
        </p:grpSpPr>
        <p:grpSp>
          <p:nvGrpSpPr>
            <p:cNvPr id="6" name="Group 26"/>
            <p:cNvGrpSpPr/>
            <p:nvPr/>
          </p:nvGrpSpPr>
          <p:grpSpPr>
            <a:xfrm>
              <a:off x="3441700" y="1593999"/>
              <a:ext cx="1930400" cy="4279900"/>
              <a:chOff x="3441700" y="1371600"/>
              <a:chExt cx="1930400" cy="4279900"/>
            </a:xfrm>
            <a:grpFill/>
          </p:grpSpPr>
          <p:sp>
            <p:nvSpPr>
              <p:cNvPr id="33" name="Oval 32"/>
              <p:cNvSpPr/>
              <p:nvPr/>
            </p:nvSpPr>
            <p:spPr bwMode="auto">
              <a:xfrm>
                <a:off x="3441700" y="3721100"/>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sp>
            <p:nvSpPr>
              <p:cNvPr id="34" name="Line 8"/>
              <p:cNvSpPr>
                <a:spLocks noChangeShapeType="1"/>
              </p:cNvSpPr>
              <p:nvPr/>
            </p:nvSpPr>
            <p:spPr bwMode="auto">
              <a:xfrm>
                <a:off x="4411663" y="1520825"/>
                <a:ext cx="0" cy="2211388"/>
              </a:xfrm>
              <a:prstGeom prst="line">
                <a:avLst/>
              </a:prstGeom>
              <a:grpFill/>
              <a:ln w="127000">
                <a:solidFill>
                  <a:schemeClr val="tx1"/>
                </a:solidFill>
                <a:round/>
                <a:headEnd/>
                <a:tailEnd/>
              </a:ln>
            </p:spPr>
            <p:txBody>
              <a:bodyPr/>
              <a:lstStyle/>
              <a:p>
                <a:endParaRPr lang="en-US" dirty="0"/>
              </a:p>
            </p:txBody>
          </p:sp>
          <p:sp>
            <p:nvSpPr>
              <p:cNvPr id="35" name="Oval 34"/>
              <p:cNvSpPr/>
              <p:nvPr/>
            </p:nvSpPr>
            <p:spPr bwMode="auto">
              <a:xfrm>
                <a:off x="4318000" y="1371600"/>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dirty="0" smtClean="0"/>
              </a:p>
            </p:txBody>
          </p:sp>
        </p:grpSp>
        <p:sp>
          <p:nvSpPr>
            <p:cNvPr id="39" name="Text Box 7"/>
            <p:cNvSpPr txBox="1">
              <a:spLocks noChangeArrowheads="1"/>
            </p:cNvSpPr>
            <p:nvPr/>
          </p:nvSpPr>
          <p:spPr bwMode="auto">
            <a:xfrm>
              <a:off x="3759200" y="4558621"/>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grpSp>
      <p:sp>
        <p:nvSpPr>
          <p:cNvPr id="25" name="Rectangle 9"/>
          <p:cNvSpPr>
            <a:spLocks noChangeArrowheads="1"/>
          </p:cNvSpPr>
          <p:nvPr/>
        </p:nvSpPr>
        <p:spPr bwMode="auto">
          <a:xfrm>
            <a:off x="5943600" y="1993392"/>
            <a:ext cx="2835275" cy="1200329"/>
          </a:xfrm>
          <a:prstGeom prst="rect">
            <a:avLst/>
          </a:prstGeom>
          <a:noFill/>
          <a:ln w="9525">
            <a:noFill/>
            <a:miter lim="800000"/>
            <a:headEnd/>
            <a:tailEnd/>
          </a:ln>
        </p:spPr>
        <p:txBody>
          <a:bodyPr wrap="square">
            <a:spAutoFit/>
          </a:bodyPr>
          <a:lstStyle/>
          <a:p>
            <a:pPr algn="ctr" eaLnBrk="0" hangingPunct="0"/>
            <a:r>
              <a:rPr lang="en-US" baseline="0" dirty="0" smtClean="0">
                <a:latin typeface="Arial" pitchFamily="34" charset="0"/>
                <a:cs typeface="Arial" pitchFamily="34" charset="0"/>
              </a:rPr>
              <a:t>Stocks</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and</a:t>
            </a:r>
            <a:endParaRPr lang="en-US" baseline="0" dirty="0">
              <a:latin typeface="Arial" pitchFamily="34" charset="0"/>
              <a:cs typeface="Arial" pitchFamily="34" charset="0"/>
            </a:endParaRPr>
          </a:p>
          <a:p>
            <a:pPr algn="ctr" eaLnBrk="0" hangingPunct="0"/>
            <a:r>
              <a:rPr lang="en-US" baseline="0" dirty="0" smtClean="0">
                <a:latin typeface="Arial" pitchFamily="34" charset="0"/>
                <a:cs typeface="Arial" pitchFamily="34" charset="0"/>
              </a:rPr>
              <a:t>Bonds</a:t>
            </a:r>
            <a:endParaRPr lang="en-US" baseline="0" dirty="0">
              <a:latin typeface="Arial" pitchFamily="34" charset="0"/>
              <a:cs typeface="Arial" pitchFamily="34" charset="0"/>
            </a:endParaRPr>
          </a:p>
        </p:txBody>
      </p:sp>
      <p:sp>
        <p:nvSpPr>
          <p:cNvPr id="26" name="Right Arrow 25"/>
          <p:cNvSpPr/>
          <p:nvPr/>
        </p:nvSpPr>
        <p:spPr>
          <a:xfrm rot="5400000">
            <a:off x="6739128" y="2386590"/>
            <a:ext cx="2971800" cy="484632"/>
          </a:xfrm>
          <a:prstGeom prst="rightArrow">
            <a:avLst/>
          </a:prstGeom>
          <a:solidFill>
            <a:srgbClr val="6C8D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txBox="1">
            <a:spLocks noChangeArrowheads="1"/>
          </p:cNvSpPr>
          <p:nvPr/>
        </p:nvSpPr>
        <p:spPr bwMode="auto">
          <a:xfrm>
            <a:off x="457200" y="685800"/>
            <a:ext cx="5081016" cy="7288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a:latin typeface="Arial" pitchFamily="34" charset="0"/>
                <a:cs typeface="Arial" pitchFamily="34" charset="0"/>
              </a:rPr>
              <a:t>Variable Annuities</a:t>
            </a:r>
          </a:p>
          <a:p>
            <a:pPr lvl="0" eaLnBrk="1" hangingPunct="1"/>
            <a:r>
              <a:rPr lang="en-US" sz="1600" baseline="0" dirty="0" smtClean="0">
                <a:latin typeface="Arial" pitchFamily="34" charset="0"/>
                <a:cs typeface="Arial" pitchFamily="34" charset="0"/>
              </a:rPr>
              <a:t>How They Work</a:t>
            </a:r>
            <a:endParaRPr lang="en-US" sz="1600" baseline="0" dirty="0">
              <a:latin typeface="Arial" pitchFamily="34" charset="0"/>
              <a:cs typeface="Arial" pitchFamily="34" charset="0"/>
            </a:endParaRPr>
          </a:p>
          <a:p>
            <a:pPr eaLnBrk="1" hangingPunct="1"/>
            <a:endParaRPr lang="en-US" sz="2000" kern="0" baseline="0" dirty="0">
              <a:latin typeface="Arial" pitchFamily="34" charset="0"/>
              <a:cs typeface="Arial" pitchFamily="34" charset="0"/>
            </a:endParaRPr>
          </a:p>
          <a:p>
            <a:pPr eaLnBrk="1" hangingPunct="1"/>
            <a:endParaRPr lang="en-US" sz="1900" b="1" kern="0" baseline="0" dirty="0">
              <a:latin typeface="Arial" pitchFamily="34" charset="0"/>
              <a:cs typeface="Arial" pitchFamily="34" charset="0"/>
            </a:endParaRPr>
          </a:p>
        </p:txBody>
      </p:sp>
      <p:sp>
        <p:nvSpPr>
          <p:cNvPr id="32" name="AutoShape 12"/>
          <p:cNvSpPr>
            <a:spLocks noChangeArrowheads="1"/>
          </p:cNvSpPr>
          <p:nvPr/>
        </p:nvSpPr>
        <p:spPr bwMode="auto">
          <a:xfrm>
            <a:off x="942975" y="2376488"/>
            <a:ext cx="1214438" cy="485775"/>
          </a:xfrm>
          <a:prstGeom prst="leftRightArrow">
            <a:avLst>
              <a:gd name="adj1" fmla="val 50000"/>
              <a:gd name="adj2" fmla="val 50000"/>
            </a:avLst>
          </a:prstGeom>
          <a:solidFill>
            <a:srgbClr val="9C3C25"/>
          </a:solidFill>
          <a:ln w="9525">
            <a:noFill/>
            <a:miter lim="800000"/>
            <a:headEnd/>
            <a:tailEnd/>
          </a:ln>
        </p:spPr>
        <p:txBody>
          <a:bodyPr wrap="none" anchor="ctr"/>
          <a:lstStyle/>
          <a:p>
            <a:pPr eaLnBrk="0" hangingPunct="0"/>
            <a:endParaRPr lang="en-US" dirty="0"/>
          </a:p>
        </p:txBody>
      </p:sp>
      <p:sp>
        <p:nvSpPr>
          <p:cNvPr id="37" name="TextBox 36"/>
          <p:cNvSpPr txBox="1"/>
          <p:nvPr/>
        </p:nvSpPr>
        <p:spPr>
          <a:xfrm>
            <a:off x="460557" y="6171705"/>
            <a:ext cx="7464244" cy="246221"/>
          </a:xfrm>
          <a:prstGeom prst="rect">
            <a:avLst/>
          </a:prstGeom>
          <a:noFill/>
        </p:spPr>
        <p:txBody>
          <a:bodyPr wrap="square" rtlCol="0">
            <a:spAutoFit/>
          </a:bodyPr>
          <a:lstStyle/>
          <a:p>
            <a:pPr eaLnBrk="1" hangingPunct="1">
              <a:spcBef>
                <a:spcPct val="20000"/>
              </a:spcBef>
            </a:pPr>
            <a:r>
              <a:rPr lang="en-US" sz="1000" b="1" baseline="0" dirty="0" smtClean="0">
                <a:latin typeface="Arial" pitchFamily="34" charset="0"/>
                <a:cs typeface="Arial" pitchFamily="34" charset="0"/>
              </a:rPr>
              <a:t>All guarantees, including optional benefits, are backed by the claims-paying ability of the issuing insurance company.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2000"/>
                                        <p:tgtEl>
                                          <p:spTgt spid="26"/>
                                        </p:tgtEl>
                                        <p:attrNameLst>
                                          <p:attrName>ppt_x</p:attrName>
                                        </p:attrNameLst>
                                      </p:cBhvr>
                                      <p:tavLst>
                                        <p:tav tm="0">
                                          <p:val>
                                            <p:strVal val="ppt_x"/>
                                          </p:val>
                                        </p:tav>
                                        <p:tav tm="100000">
                                          <p:val>
                                            <p:strVal val="ppt_x"/>
                                          </p:val>
                                        </p:tav>
                                      </p:tavLst>
                                    </p:anim>
                                    <p:anim calcmode="lin" valueType="num">
                                      <p:cBhvr additive="base">
                                        <p:cTn id="7" dur="2000"/>
                                        <p:tgtEl>
                                          <p:spTgt spid="26"/>
                                        </p:tgtEl>
                                        <p:attrNameLst>
                                          <p:attrName>ppt_y</p:attrName>
                                        </p:attrNameLst>
                                      </p:cBhvr>
                                      <p:tavLst>
                                        <p:tav tm="0">
                                          <p:val>
                                            <p:strVal val="ppt_y"/>
                                          </p:val>
                                        </p:tav>
                                        <p:tav tm="100000">
                                          <p:val>
                                            <p:strVal val="1+ppt_h/2"/>
                                          </p:val>
                                        </p:tav>
                                      </p:tavLst>
                                    </p:anim>
                                    <p:set>
                                      <p:cBhvr>
                                        <p:cTn id="8" dur="1" fill="hold">
                                          <p:stCondLst>
                                            <p:cond delay="1999"/>
                                          </p:stCondLst>
                                        </p:cTn>
                                        <p:tgtEl>
                                          <p:spTgt spid="26"/>
                                        </p:tgtEl>
                                        <p:attrNameLst>
                                          <p:attrName>style.visibility</p:attrName>
                                        </p:attrNameLst>
                                      </p:cBhvr>
                                      <p:to>
                                        <p:strVal val="hidden"/>
                                      </p:to>
                                    </p:set>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4000"/>
                            </p:stCondLst>
                            <p:childTnLst>
                              <p:par>
                                <p:cTn id="18" presetID="10" presetClass="exit" presetSubtype="0" fill="hold" nodeType="afterEffect">
                                  <p:stCondLst>
                                    <p:cond delay="0"/>
                                  </p:stCondLst>
                                  <p:childTnLst>
                                    <p:animEffect transition="out" filter="fade">
                                      <p:cBhvr>
                                        <p:cTn id="19" dur="1000"/>
                                        <p:tgtEl>
                                          <p:spTgt spid="3"/>
                                        </p:tgtEl>
                                      </p:cBhvr>
                                    </p:animEffect>
                                    <p:set>
                                      <p:cBhvr>
                                        <p:cTn id="20" dur="1" fill="hold">
                                          <p:stCondLst>
                                            <p:cond delay="999"/>
                                          </p:stCondLst>
                                        </p:cTn>
                                        <p:tgtEl>
                                          <p:spTgt spid="3"/>
                                        </p:tgtEl>
                                        <p:attrNameLst>
                                          <p:attrName>style.visibility</p:attrName>
                                        </p:attrNameLst>
                                      </p:cBhvr>
                                      <p:to>
                                        <p:strVal val="hidden"/>
                                      </p:to>
                                    </p:set>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par>
                          <p:cTn id="25" fill="hold">
                            <p:stCondLst>
                              <p:cond delay="6000"/>
                            </p:stCondLst>
                            <p:childTnLst>
                              <p:par>
                                <p:cTn id="26" presetID="10" presetClass="exit" presetSubtype="0" fill="hold" nodeType="afterEffect">
                                  <p:stCondLst>
                                    <p:cond delay="0"/>
                                  </p:stCondLst>
                                  <p:childTnLst>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par>
                          <p:cTn id="29" fill="hold">
                            <p:stCondLst>
                              <p:cond delay="7000"/>
                            </p:stCondLst>
                            <p:childTnLst>
                              <p:par>
                                <p:cTn id="30" presetID="10"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6496050"/>
            <a:ext cx="847725"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37"/>
          <p:cNvSpPr txBox="1">
            <a:spLocks noChangeArrowheads="1"/>
          </p:cNvSpPr>
          <p:nvPr/>
        </p:nvSpPr>
        <p:spPr bwMode="auto">
          <a:xfrm>
            <a:off x="1033272" y="3413310"/>
            <a:ext cx="7772400" cy="10214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kern="0" baseline="0" dirty="0" smtClean="0">
                <a:solidFill>
                  <a:schemeClr val="bg1"/>
                </a:solidFill>
                <a:latin typeface="Arial" pitchFamily="34" charset="0"/>
                <a:ea typeface="+mj-ea"/>
                <a:cs typeface="Arial" pitchFamily="34" charset="0"/>
              </a:rPr>
              <a:t>Presented By:</a:t>
            </a:r>
            <a:endParaRPr kumimoji="0" lang="en-US"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a:p>
            <a:pPr lvl="0" eaLnBrk="1" hangingPunct="1"/>
            <a:r>
              <a:rPr lang="en-US" sz="1600" kern="0" baseline="0" dirty="0" smtClean="0">
                <a:solidFill>
                  <a:schemeClr val="bg1"/>
                </a:solidFill>
                <a:latin typeface="Arial" pitchFamily="34" charset="0"/>
                <a:cs typeface="Arial" pitchFamily="34" charset="0"/>
              </a:rPr>
              <a:t>[Registered Representative’s Name]</a:t>
            </a:r>
            <a:endParaRPr lang="en-US" sz="1600" kern="0" baseline="0" dirty="0">
              <a:solidFill>
                <a:schemeClr val="bg1"/>
              </a:solidFill>
              <a:latin typeface="Arial" pitchFamily="34" charset="0"/>
              <a:cs typeface="Arial" pitchFamily="34" charset="0"/>
            </a:endParaRPr>
          </a:p>
        </p:txBody>
      </p:sp>
      <p:sp>
        <p:nvSpPr>
          <p:cNvPr id="9" name="Rectangle 37"/>
          <p:cNvSpPr txBox="1">
            <a:spLocks noChangeArrowheads="1"/>
          </p:cNvSpPr>
          <p:nvPr/>
        </p:nvSpPr>
        <p:spPr bwMode="auto">
          <a:xfrm>
            <a:off x="1033272" y="4562856"/>
            <a:ext cx="4405829" cy="530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1600" kern="0" baseline="0" dirty="0" smtClean="0">
                <a:latin typeface="Arial" pitchFamily="34" charset="0"/>
                <a:cs typeface="Arial" pitchFamily="34" charset="0"/>
              </a:rPr>
              <a:t>WITH [FINRA MEMBER FIRM NAME]</a:t>
            </a:r>
            <a:endParaRPr lang="en-US" sz="1600" kern="0" baseline="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p:cNvSpPr/>
          <p:nvPr/>
        </p:nvSpPr>
        <p:spPr>
          <a:xfrm>
            <a:off x="990600" y="1752600"/>
            <a:ext cx="7162800" cy="3924300"/>
          </a:xfrm>
          <a:prstGeom prst="diamond">
            <a:avLst/>
          </a:prstGeom>
          <a:solidFill>
            <a:schemeClr val="bg1">
              <a:lumMod val="95000"/>
            </a:schemeClr>
          </a:solidFill>
          <a:ln>
            <a:solidFill>
              <a:srgbClr val="BB7D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20" name="Rectangle 37"/>
          <p:cNvSpPr txBox="1">
            <a:spLocks noChangeArrowheads="1"/>
          </p:cNvSpPr>
          <p:nvPr/>
        </p:nvSpPr>
        <p:spPr bwMode="auto">
          <a:xfrm>
            <a:off x="457200" y="685800"/>
            <a:ext cx="6808515"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a:latin typeface="Arial" pitchFamily="34" charset="0"/>
                <a:cs typeface="Arial" pitchFamily="34" charset="0"/>
              </a:rPr>
              <a:t>The Retirement Income </a:t>
            </a:r>
            <a:r>
              <a:rPr lang="en-US" sz="2700" kern="0" baseline="0" dirty="0" smtClean="0">
                <a:latin typeface="Arial" pitchFamily="34" charset="0"/>
                <a:cs typeface="Arial" pitchFamily="34" charset="0"/>
              </a:rPr>
              <a:t>Max</a:t>
            </a:r>
            <a:r>
              <a:rPr lang="en-US" sz="1500" kern="0" baseline="80000" dirty="0" smtClean="0">
                <a:latin typeface="Arial" pitchFamily="34" charset="0"/>
                <a:cs typeface="Arial" pitchFamily="34" charset="0"/>
              </a:rPr>
              <a:t>SM</a:t>
            </a:r>
            <a:r>
              <a:rPr lang="en-US" sz="2700" kern="0" baseline="0" dirty="0" smtClean="0">
                <a:latin typeface="Arial" pitchFamily="34" charset="0"/>
                <a:cs typeface="Arial" pitchFamily="34" charset="0"/>
              </a:rPr>
              <a:t> </a:t>
            </a:r>
            <a:r>
              <a:rPr lang="en-US" sz="2700" kern="0" baseline="0" dirty="0">
                <a:latin typeface="Arial" pitchFamily="34" charset="0"/>
                <a:cs typeface="Arial" pitchFamily="34" charset="0"/>
              </a:rPr>
              <a:t>Rider</a:t>
            </a:r>
            <a:r>
              <a:rPr lang="en-US" sz="1600" b="1" kern="0" baseline="0" dirty="0">
                <a:latin typeface="Arial" pitchFamily="34" charset="0"/>
                <a:cs typeface="Arial" pitchFamily="34" charset="0"/>
              </a:rPr>
              <a:t/>
            </a:r>
            <a:br>
              <a:rPr lang="en-US" sz="1600" b="1" kern="0" baseline="0" dirty="0">
                <a:latin typeface="Arial" pitchFamily="34" charset="0"/>
                <a:cs typeface="Arial" pitchFamily="34" charset="0"/>
              </a:rPr>
            </a:br>
            <a:r>
              <a:rPr lang="en-US" sz="1600" baseline="0" dirty="0" smtClean="0">
                <a:latin typeface="Arial" pitchFamily="34" charset="0"/>
                <a:cs typeface="Arial" pitchFamily="34" charset="0"/>
              </a:rPr>
              <a:t>Maximize Your Retirement Income</a:t>
            </a:r>
            <a:endParaRPr lang="en-US" sz="2000" kern="0" baseline="0" dirty="0">
              <a:latin typeface="Arial" pitchFamily="34" charset="0"/>
              <a:cs typeface="Arial" pitchFamily="34" charset="0"/>
            </a:endParaRPr>
          </a:p>
        </p:txBody>
      </p:sp>
      <p:sp>
        <p:nvSpPr>
          <p:cNvPr id="26" name="Content Placeholder 2"/>
          <p:cNvSpPr txBox="1">
            <a:spLocks/>
          </p:cNvSpPr>
          <p:nvPr/>
        </p:nvSpPr>
        <p:spPr bwMode="auto">
          <a:xfrm>
            <a:off x="3414054" y="1625600"/>
            <a:ext cx="2209800" cy="1384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defRPr/>
            </a:pPr>
            <a:r>
              <a:rPr kumimoji="0" lang="en-US" sz="1600" b="1" u="none" strike="noStrike" kern="0" cap="none" spc="0" normalizeH="0" baseline="0" noProof="0" dirty="0" smtClean="0">
                <a:ln>
                  <a:noFill/>
                </a:ln>
                <a:solidFill>
                  <a:srgbClr val="A84D10"/>
                </a:solidFill>
                <a:effectLst/>
                <a:uLnTx/>
                <a:uFillTx/>
                <a:latin typeface="Arial" pitchFamily="34" charset="0"/>
                <a:cs typeface="Arial" pitchFamily="34" charset="0"/>
              </a:rPr>
              <a:t>Step-Ups</a:t>
            </a:r>
            <a: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t/>
            </a:r>
            <a:b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br>
            <a:r>
              <a:rPr kumimoji="0" lang="en-US" sz="1600" u="none" strike="noStrike" kern="0" cap="none" spc="0" normalizeH="0" baseline="0" noProof="0" dirty="0" smtClean="0">
                <a:ln>
                  <a:noFill/>
                </a:ln>
                <a:effectLst/>
                <a:uLnTx/>
                <a:uFillTx/>
                <a:latin typeface="Arial" pitchFamily="34" charset="0"/>
                <a:cs typeface="Arial" pitchFamily="34" charset="0"/>
              </a:rPr>
              <a:t>Monthiversary</a:t>
            </a:r>
            <a:r>
              <a:rPr kumimoji="0" lang="en-US" sz="1000" u="none" strike="noStrike" kern="0" cap="none" spc="0" normalizeH="0" baseline="58000" noProof="0" dirty="0" smtClean="0">
                <a:ln>
                  <a:noFill/>
                </a:ln>
                <a:effectLst/>
                <a:uLnTx/>
                <a:uFillTx/>
                <a:latin typeface="Arial" pitchFamily="34" charset="0"/>
                <a:cs typeface="Arial" pitchFamily="34" charset="0"/>
              </a:rPr>
              <a:t>SM</a:t>
            </a:r>
          </a:p>
          <a:p>
            <a:pPr lvl="0" algn="ctr">
              <a:spcBef>
                <a:spcPct val="20000"/>
              </a:spcBef>
              <a:defRPr/>
            </a:pPr>
            <a:r>
              <a:rPr lang="en-US" sz="1600" kern="0" baseline="0" dirty="0" smtClean="0">
                <a:latin typeface="Arial" pitchFamily="34" charset="0"/>
                <a:cs typeface="Arial" pitchFamily="34" charset="0"/>
              </a:rPr>
              <a:t>Automatic</a:t>
            </a:r>
            <a:endParaRPr kumimoji="0" lang="en-US" sz="1600" u="none" strike="noStrike" kern="0" cap="none" spc="0" normalizeH="0" baseline="0" noProof="0" dirty="0">
              <a:ln>
                <a:noFill/>
              </a:ln>
              <a:effectLst/>
              <a:uLnTx/>
              <a:uFillTx/>
              <a:latin typeface="Arial" pitchFamily="34" charset="0"/>
              <a:cs typeface="Arial" pitchFamily="34" charset="0"/>
            </a:endParaRPr>
          </a:p>
        </p:txBody>
      </p:sp>
      <p:sp>
        <p:nvSpPr>
          <p:cNvPr id="27" name="Content Placeholder 2"/>
          <p:cNvSpPr txBox="1">
            <a:spLocks/>
          </p:cNvSpPr>
          <p:nvPr/>
        </p:nvSpPr>
        <p:spPr bwMode="auto">
          <a:xfrm>
            <a:off x="500578" y="3257301"/>
            <a:ext cx="2209800" cy="1043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defRPr/>
            </a:pPr>
            <a:r>
              <a:rPr kumimoji="0" lang="en-US" sz="1600" b="1" u="none" strike="noStrike" kern="0" cap="none" spc="0" normalizeH="0" baseline="0" noProof="0" dirty="0" smtClean="0">
                <a:ln>
                  <a:noFill/>
                </a:ln>
                <a:solidFill>
                  <a:srgbClr val="A84D10"/>
                </a:solidFill>
                <a:effectLst/>
                <a:uLnTx/>
                <a:uFillTx/>
                <a:latin typeface="Arial" pitchFamily="34" charset="0"/>
                <a:cs typeface="Arial" pitchFamily="34" charset="0"/>
              </a:rPr>
              <a:t>Growth</a:t>
            </a:r>
            <a: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t/>
            </a:r>
            <a:b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br>
            <a:r>
              <a:rPr kumimoji="0" lang="en-US" sz="1600" u="none" strike="noStrike" kern="0" cap="none" spc="0" normalizeH="0" baseline="0" noProof="0" dirty="0" smtClean="0">
                <a:ln>
                  <a:noFill/>
                </a:ln>
                <a:effectLst/>
                <a:uLnTx/>
                <a:uFillTx/>
                <a:latin typeface="Arial" pitchFamily="34" charset="0"/>
                <a:cs typeface="Arial" pitchFamily="34" charset="0"/>
              </a:rPr>
              <a:t>5.5% </a:t>
            </a:r>
            <a:r>
              <a:rPr lang="en-US" sz="1600" kern="0" baseline="0" dirty="0" smtClean="0">
                <a:latin typeface="Arial" pitchFamily="34" charset="0"/>
                <a:cs typeface="Arial" pitchFamily="34" charset="0"/>
              </a:rPr>
              <a:t>Annual </a:t>
            </a:r>
            <a:r>
              <a:rPr kumimoji="0" lang="en-US" sz="1600" u="none" strike="noStrike" kern="0" cap="none" spc="0" normalizeH="0" baseline="0" noProof="0" dirty="0" smtClean="0">
                <a:ln>
                  <a:noFill/>
                </a:ln>
                <a:effectLst/>
                <a:uLnTx/>
                <a:uFillTx/>
                <a:latin typeface="Arial" pitchFamily="34" charset="0"/>
                <a:cs typeface="Arial" pitchFamily="34" charset="0"/>
              </a:rPr>
              <a:t>Compounding</a:t>
            </a:r>
            <a:endParaRPr kumimoji="0" lang="en-US" sz="1600" u="none" strike="noStrike" kern="0" cap="none" spc="0" normalizeH="0" baseline="0" noProof="0" dirty="0">
              <a:ln>
                <a:noFill/>
              </a:ln>
              <a:effectLst/>
              <a:uLnTx/>
              <a:uFillTx/>
              <a:latin typeface="Arial" pitchFamily="34" charset="0"/>
              <a:cs typeface="Arial" pitchFamily="34" charset="0"/>
            </a:endParaRPr>
          </a:p>
        </p:txBody>
      </p:sp>
      <p:sp>
        <p:nvSpPr>
          <p:cNvPr id="28" name="Content Placeholder 2"/>
          <p:cNvSpPr txBox="1">
            <a:spLocks/>
          </p:cNvSpPr>
          <p:nvPr/>
        </p:nvSpPr>
        <p:spPr bwMode="auto">
          <a:xfrm>
            <a:off x="2804617" y="4746335"/>
            <a:ext cx="3492500" cy="119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defRPr/>
            </a:pPr>
            <a:r>
              <a:rPr kumimoji="0" lang="en-US" sz="1600" b="1" u="none" strike="noStrike" kern="0" cap="none" spc="0" normalizeH="0" baseline="0" noProof="0" dirty="0" smtClean="0">
                <a:ln>
                  <a:noFill/>
                </a:ln>
                <a:solidFill>
                  <a:srgbClr val="A84D10"/>
                </a:solidFill>
                <a:effectLst/>
                <a:uLnTx/>
                <a:uFillTx/>
                <a:latin typeface="Arial" pitchFamily="34" charset="0"/>
                <a:cs typeface="Arial" pitchFamily="34" charset="0"/>
              </a:rPr>
              <a:t>Investments</a:t>
            </a:r>
            <a: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t/>
            </a:r>
            <a:b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br>
            <a:r>
              <a:rPr kumimoji="0" lang="en-US" sz="1600" u="none" strike="noStrike" kern="0" cap="none" spc="0" normalizeH="0" baseline="0" noProof="0" dirty="0" smtClean="0">
                <a:ln>
                  <a:noFill/>
                </a:ln>
                <a:effectLst/>
                <a:uLnTx/>
                <a:uFillTx/>
                <a:latin typeface="Arial" pitchFamily="34" charset="0"/>
                <a:cs typeface="Arial" pitchFamily="34" charset="0"/>
              </a:rPr>
              <a:t>Multiple Investment Options</a:t>
            </a:r>
            <a:r>
              <a:rPr lang="en-US" sz="1600" kern="0" baseline="0" dirty="0" smtClean="0">
                <a:latin typeface="Arial" pitchFamily="34" charset="0"/>
                <a:cs typeface="Arial" pitchFamily="34" charset="0"/>
              </a:rPr>
              <a:t/>
            </a:r>
            <a:br>
              <a:rPr lang="en-US" sz="1600" kern="0" baseline="0" dirty="0" smtClean="0">
                <a:latin typeface="Arial" pitchFamily="34" charset="0"/>
                <a:cs typeface="Arial" pitchFamily="34" charset="0"/>
              </a:rPr>
            </a:br>
            <a:endParaRPr kumimoji="0" lang="en-US" sz="1600" u="none" strike="noStrike" kern="0" cap="none" spc="0" normalizeH="0" baseline="0" noProof="0" dirty="0" smtClean="0">
              <a:ln>
                <a:noFill/>
              </a:ln>
              <a:effectLst/>
              <a:uLnTx/>
              <a:uFillTx/>
              <a:latin typeface="Arial" pitchFamily="34" charset="0"/>
              <a:cs typeface="Arial" pitchFamily="34" charset="0"/>
            </a:endParaRPr>
          </a:p>
        </p:txBody>
      </p:sp>
      <p:sp>
        <p:nvSpPr>
          <p:cNvPr id="29" name="Content Placeholder 2"/>
          <p:cNvSpPr txBox="1">
            <a:spLocks/>
          </p:cNvSpPr>
          <p:nvPr/>
        </p:nvSpPr>
        <p:spPr bwMode="auto">
          <a:xfrm>
            <a:off x="6366932" y="2652486"/>
            <a:ext cx="2573867" cy="203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defRPr/>
            </a:pPr>
            <a:r>
              <a:rPr kumimoji="0" lang="en-US" sz="1600" b="1" u="none" strike="noStrike" kern="0" cap="none" spc="0" normalizeH="0" baseline="0" noProof="0" dirty="0" smtClean="0">
                <a:ln>
                  <a:noFill/>
                </a:ln>
                <a:solidFill>
                  <a:srgbClr val="A84D10"/>
                </a:solidFill>
                <a:effectLst/>
                <a:uLnTx/>
                <a:uFillTx/>
                <a:latin typeface="Arial" pitchFamily="34" charset="0"/>
                <a:cs typeface="Arial" pitchFamily="34" charset="0"/>
              </a:rPr>
              <a:t>Income</a:t>
            </a:r>
            <a: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t/>
            </a:r>
            <a:b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br>
            <a:r>
              <a:rPr kumimoji="0" lang="en-US" sz="1600" u="none" strike="noStrike" kern="0" cap="none" spc="0" normalizeH="0" baseline="0" noProof="0" dirty="0" smtClean="0">
                <a:ln>
                  <a:noFill/>
                </a:ln>
                <a:effectLst/>
                <a:uLnTx/>
                <a:uFillTx/>
                <a:latin typeface="Arial" pitchFamily="34" charset="0"/>
                <a:cs typeface="Arial" pitchFamily="34" charset="0"/>
              </a:rPr>
              <a:t>For Life*</a:t>
            </a:r>
            <a:r>
              <a:rPr lang="en-US" sz="1600" kern="0" baseline="0" dirty="0" smtClean="0">
                <a:latin typeface="Arial" pitchFamily="34" charset="0"/>
                <a:cs typeface="Arial" pitchFamily="34" charset="0"/>
              </a:rPr>
              <a:t/>
            </a:r>
            <a:br>
              <a:rPr lang="en-US" sz="1600" kern="0" baseline="0" dirty="0" smtClean="0">
                <a:latin typeface="Arial" pitchFamily="34" charset="0"/>
                <a:cs typeface="Arial" pitchFamily="34" charset="0"/>
              </a:rPr>
            </a:br>
            <a:r>
              <a:rPr lang="en-US" sz="1600" u="sng" kern="0" baseline="0" dirty="0" smtClean="0">
                <a:latin typeface="Arial" pitchFamily="34" charset="0"/>
                <a:cs typeface="Arial" pitchFamily="34" charset="0"/>
              </a:rPr>
              <a:t>Single Life Withdrawals</a:t>
            </a:r>
            <a:endParaRPr lang="en-US" sz="1600" kern="0" baseline="0" dirty="0" smtClean="0">
              <a:latin typeface="Arial" pitchFamily="34" charset="0"/>
              <a:cs typeface="Arial" pitchFamily="34" charset="0"/>
            </a:endParaRPr>
          </a:p>
          <a:p>
            <a:pPr lvl="1">
              <a:spcBef>
                <a:spcPct val="20000"/>
              </a:spcBef>
              <a:defRPr/>
            </a:pPr>
            <a:r>
              <a:rPr lang="en-US" sz="1600" kern="0" baseline="0" dirty="0" smtClean="0">
                <a:latin typeface="Arial" pitchFamily="34" charset="0"/>
                <a:cs typeface="Arial" pitchFamily="34" charset="0"/>
              </a:rPr>
              <a:t>6.30% at age 80+</a:t>
            </a:r>
            <a:br>
              <a:rPr lang="en-US" sz="1600" kern="0" baseline="0" dirty="0" smtClean="0">
                <a:latin typeface="Arial" pitchFamily="34" charset="0"/>
                <a:cs typeface="Arial" pitchFamily="34" charset="0"/>
              </a:rPr>
            </a:br>
            <a:r>
              <a:rPr lang="en-US" sz="1600" kern="0" baseline="0" dirty="0" smtClean="0">
                <a:latin typeface="Arial" pitchFamily="34" charset="0"/>
                <a:cs typeface="Arial" pitchFamily="34" charset="0"/>
              </a:rPr>
              <a:t>5.30% at age 65-79</a:t>
            </a:r>
            <a:br>
              <a:rPr lang="en-US" sz="1600" kern="0" baseline="0" dirty="0" smtClean="0">
                <a:latin typeface="Arial" pitchFamily="34" charset="0"/>
                <a:cs typeface="Arial" pitchFamily="34" charset="0"/>
              </a:rPr>
            </a:br>
            <a:r>
              <a:rPr lang="en-US" sz="1600" kern="0" baseline="0" dirty="0" smtClean="0">
                <a:latin typeface="Arial" pitchFamily="34" charset="0"/>
                <a:cs typeface="Arial" pitchFamily="34" charset="0"/>
              </a:rPr>
              <a:t>4.30% at age 59-64</a:t>
            </a:r>
            <a:r>
              <a:rPr lang="en-US" sz="1800" kern="0" baseline="0" dirty="0" smtClean="0">
                <a:latin typeface="Arial" pitchFamily="34" charset="0"/>
                <a:cs typeface="Arial" pitchFamily="34" charset="0"/>
              </a:rPr>
              <a:t/>
            </a:r>
            <a:br>
              <a:rPr lang="en-US" sz="1800" kern="0" baseline="0" dirty="0" smtClean="0">
                <a:latin typeface="Arial" pitchFamily="34" charset="0"/>
                <a:cs typeface="Arial" pitchFamily="34" charset="0"/>
              </a:rPr>
            </a:br>
            <a:endParaRPr kumimoji="0" lang="en-US" sz="2800" u="none" strike="noStrike" kern="0" cap="none" spc="0" normalizeH="0" baseline="0" noProof="0" dirty="0">
              <a:ln>
                <a:noFill/>
              </a:ln>
              <a:effectLst/>
              <a:uLnTx/>
              <a:uFillTx/>
              <a:latin typeface="Arial" pitchFamily="34" charset="0"/>
              <a:cs typeface="Arial" pitchFamily="34" charset="0"/>
            </a:endParaRPr>
          </a:p>
        </p:txBody>
      </p:sp>
      <p:pic>
        <p:nvPicPr>
          <p:cNvPr id="30" name="Picture 29" descr="RIS Logo.jpg"/>
          <p:cNvPicPr>
            <a:picLocks noChangeAspect="1"/>
          </p:cNvPicPr>
          <p:nvPr/>
        </p:nvPicPr>
        <p:blipFill>
          <a:blip r:embed="rId3" cstate="print"/>
          <a:stretch>
            <a:fillRect/>
          </a:stretch>
        </p:blipFill>
        <p:spPr>
          <a:xfrm>
            <a:off x="3463463" y="3161623"/>
            <a:ext cx="2307943" cy="744498"/>
          </a:xfrm>
          <a:prstGeom prst="rect">
            <a:avLst/>
          </a:prstGeom>
        </p:spPr>
      </p:pic>
      <p:sp>
        <p:nvSpPr>
          <p:cNvPr id="31" name="TextBox 164"/>
          <p:cNvSpPr txBox="1">
            <a:spLocks noChangeArrowheads="1"/>
          </p:cNvSpPr>
          <p:nvPr/>
        </p:nvSpPr>
        <p:spPr bwMode="auto">
          <a:xfrm>
            <a:off x="485774" y="6184900"/>
            <a:ext cx="8330847" cy="400110"/>
          </a:xfrm>
          <a:prstGeom prst="rect">
            <a:avLst/>
          </a:prstGeom>
          <a:noFill/>
          <a:ln w="9525">
            <a:noFill/>
            <a:miter lim="800000"/>
            <a:headEnd/>
            <a:tailEnd/>
          </a:ln>
        </p:spPr>
        <p:txBody>
          <a:bodyPr wrap="square">
            <a:spAutoFit/>
          </a:bodyPr>
          <a:lstStyle/>
          <a:p>
            <a:r>
              <a:rPr lang="en-US" sz="1000" baseline="0" dirty="0" smtClean="0">
                <a:latin typeface="Arial" pitchFamily="34" charset="0"/>
                <a:cs typeface="Arial" pitchFamily="34" charset="0"/>
              </a:rPr>
              <a:t>*If the rider is structured as joint life, the withdrawal percentages are 0.30% lower and are based on the younger of the annuitant or the annuitant’s spouse when withdrawals begin.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500"/>
                            </p:stCondLst>
                            <p:childTnLst>
                              <p:par>
                                <p:cTn id="13" presetID="2" presetClass="entr" presetSubtype="1"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0-#ppt_w/2"/>
                                          </p:val>
                                        </p:tav>
                                        <p:tav tm="100000">
                                          <p:val>
                                            <p:strVal val="#ppt_x"/>
                                          </p:val>
                                        </p:tav>
                                      </p:tavLst>
                                    </p:anim>
                                    <p:anim calcmode="lin" valueType="num">
                                      <p:cBhvr additive="base">
                                        <p:cTn id="20" dur="10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1+#ppt_w/2"/>
                                          </p:val>
                                        </p:tav>
                                        <p:tav tm="100000">
                                          <p:val>
                                            <p:strVal val="#ppt_x"/>
                                          </p:val>
                                        </p:tav>
                                      </p:tavLst>
                                    </p:anim>
                                    <p:anim calcmode="lin" valueType="num">
                                      <p:cBhvr additive="base">
                                        <p:cTn id="24" dur="10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974" y="4495800"/>
            <a:ext cx="8884026" cy="523220"/>
          </a:xfrm>
          <a:prstGeom prst="rect">
            <a:avLst/>
          </a:prstGeom>
          <a:noFill/>
        </p:spPr>
        <p:txBody>
          <a:bodyPr wrap="square" rtlCol="0">
            <a:spAutoFit/>
          </a:bodyPr>
          <a:lstStyle/>
          <a:p>
            <a:r>
              <a:rPr lang="en-US" sz="1400" baseline="0" dirty="0" smtClean="0">
                <a:latin typeface="Arial" pitchFamily="34" charset="0"/>
                <a:ea typeface="ＭＳ Ｐゴシック" pitchFamily="-16" charset="-128"/>
                <a:cs typeface="Arial" pitchFamily="34" charset="0"/>
              </a:rPr>
              <a:t>–</a:t>
            </a:r>
            <a:r>
              <a:rPr lang="en-US" sz="1400" baseline="0" dirty="0" smtClean="0">
                <a:latin typeface="Arial" pitchFamily="34" charset="0"/>
                <a:cs typeface="Arial" pitchFamily="34" charset="0"/>
              </a:rPr>
              <a:t> </a:t>
            </a:r>
            <a:r>
              <a:rPr lang="en-US" sz="1400" i="1" baseline="0" dirty="0" smtClean="0">
                <a:latin typeface="Arial" pitchFamily="34" charset="0"/>
                <a:cs typeface="Arial" pitchFamily="34" charset="0"/>
              </a:rPr>
              <a:t>Allocation to Deferred Variable Annuities with GMWB for Life,</a:t>
            </a:r>
            <a:r>
              <a:rPr lang="en-US" sz="1400" baseline="0" dirty="0" smtClean="0">
                <a:latin typeface="Arial" pitchFamily="34" charset="0"/>
                <a:cs typeface="Arial" pitchFamily="34" charset="0"/>
              </a:rPr>
              <a:t> Journal Of Financial Planning, February 2010.</a:t>
            </a:r>
          </a:p>
          <a:p>
            <a:r>
              <a:rPr lang="en-US" sz="1400" u="sng" baseline="0" dirty="0" smtClean="0">
                <a:latin typeface="Arial" pitchFamily="34" charset="0"/>
                <a:cs typeface="Arial" pitchFamily="34" charset="0"/>
              </a:rPr>
              <a:t> </a:t>
            </a:r>
            <a:endParaRPr lang="en-US" sz="1400" baseline="0" dirty="0">
              <a:latin typeface="Arial" pitchFamily="34" charset="0"/>
              <a:cs typeface="Arial" pitchFamily="34" charset="0"/>
            </a:endParaRPr>
          </a:p>
        </p:txBody>
      </p:sp>
      <p:sp>
        <p:nvSpPr>
          <p:cNvPr id="8" name="Rectangle 37"/>
          <p:cNvSpPr txBox="1">
            <a:spLocks noChangeArrowheads="1"/>
          </p:cNvSpPr>
          <p:nvPr/>
        </p:nvSpPr>
        <p:spPr bwMode="auto">
          <a:xfrm>
            <a:off x="457199" y="685800"/>
            <a:ext cx="7953375"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Automatic Step-Ups – Opportunity in Up Markets</a:t>
            </a:r>
            <a:endParaRPr lang="en-US" sz="2700" kern="0" baseline="0" dirty="0">
              <a:latin typeface="Arial" pitchFamily="34" charset="0"/>
              <a:cs typeface="Arial" pitchFamily="34" charset="0"/>
            </a:endParaRPr>
          </a:p>
          <a:p>
            <a:pPr eaLnBrk="1" hangingPunct="1"/>
            <a:endParaRPr lang="en-US" sz="1900" b="1" kern="0" baseline="0" dirty="0">
              <a:latin typeface="Arial" pitchFamily="34" charset="0"/>
              <a:cs typeface="Arial" pitchFamily="34" charset="0"/>
            </a:endParaRPr>
          </a:p>
        </p:txBody>
      </p:sp>
      <p:sp>
        <p:nvSpPr>
          <p:cNvPr id="9" name="Rectangle 8"/>
          <p:cNvSpPr/>
          <p:nvPr/>
        </p:nvSpPr>
        <p:spPr>
          <a:xfrm>
            <a:off x="617517" y="2398268"/>
            <a:ext cx="8063345" cy="1938992"/>
          </a:xfrm>
          <a:prstGeom prst="rect">
            <a:avLst/>
          </a:prstGeom>
        </p:spPr>
        <p:txBody>
          <a:bodyPr wrap="square">
            <a:spAutoFit/>
          </a:bodyPr>
          <a:lstStyle/>
          <a:p>
            <a:r>
              <a:rPr lang="en-US" sz="4000" baseline="0" dirty="0" smtClean="0">
                <a:solidFill>
                  <a:srgbClr val="A84D10"/>
                </a:solidFill>
                <a:latin typeface="Arial" pitchFamily="34" charset="0"/>
                <a:cs typeface="Arial" pitchFamily="34" charset="0"/>
              </a:rPr>
              <a:t>“There is no significant difference among daily, weekly, and monthly step-ups.”</a:t>
            </a:r>
            <a:endParaRPr lang="en-US" sz="4000" b="1" dirty="0" smtClean="0">
              <a:solidFill>
                <a:srgbClr val="A84D1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3733800" y="1752953"/>
            <a:ext cx="2554495" cy="338554"/>
          </a:xfrm>
          <a:prstGeom prst="rect">
            <a:avLst/>
          </a:prstGeom>
        </p:spPr>
        <p:txBody>
          <a:bodyPr wrap="square">
            <a:spAutoFit/>
          </a:bodyPr>
          <a:lstStyle/>
          <a:p>
            <a:r>
              <a:rPr lang="en-US" sz="1600" b="1" baseline="0" dirty="0">
                <a:solidFill>
                  <a:srgbClr val="00703C"/>
                </a:solidFill>
                <a:latin typeface="Arial" pitchFamily="34" charset="0"/>
                <a:cs typeface="Arial" pitchFamily="34" charset="0"/>
              </a:rPr>
              <a:t>Every month matters</a:t>
            </a:r>
            <a:endParaRPr lang="en-US" sz="1600" b="1" dirty="0">
              <a:solidFill>
                <a:srgbClr val="00703C"/>
              </a:solidFill>
              <a:latin typeface="Arial" pitchFamily="34" charset="0"/>
              <a:cs typeface="Arial" pitchFamily="34" charset="0"/>
            </a:endParaRPr>
          </a:p>
        </p:txBody>
      </p:sp>
      <p:grpSp>
        <p:nvGrpSpPr>
          <p:cNvPr id="5" name="Group 4"/>
          <p:cNvGrpSpPr/>
          <p:nvPr/>
        </p:nvGrpSpPr>
        <p:grpSpPr>
          <a:xfrm>
            <a:off x="580521" y="2141543"/>
            <a:ext cx="2109401" cy="2460155"/>
            <a:chOff x="224722" y="1641512"/>
            <a:chExt cx="3061796" cy="357091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0" cy="3091167"/>
            </a:xfrm>
            <a:prstGeom prst="rect">
              <a:avLst/>
            </a:prstGeom>
            <a:ln>
              <a:solidFill>
                <a:schemeClr val="bg1">
                  <a:lumMod val="50000"/>
                </a:schemeClr>
              </a:solidFill>
            </a:ln>
          </p:spPr>
        </p:pic>
        <p:sp>
          <p:nvSpPr>
            <p:cNvPr id="7" name="TextBox 6"/>
            <p:cNvSpPr txBox="1"/>
            <p:nvPr/>
          </p:nvSpPr>
          <p:spPr>
            <a:xfrm>
              <a:off x="2845844" y="1641512"/>
              <a:ext cx="440674" cy="338554"/>
            </a:xfrm>
            <a:prstGeom prst="rect">
              <a:avLst/>
            </a:prstGeom>
            <a:noFill/>
          </p:spPr>
          <p:txBody>
            <a:bodyPr wrap="square" rtlCol="0">
              <a:spAutoFit/>
            </a:bodyPr>
            <a:lstStyle/>
            <a:p>
              <a:r>
                <a:rPr lang="en-US" dirty="0">
                  <a:solidFill>
                    <a:srgbClr val="C0504D"/>
                  </a:solidFill>
                </a:rPr>
                <a:t>1</a:t>
              </a:r>
            </a:p>
          </p:txBody>
        </p:sp>
      </p:grpSp>
      <p:grpSp>
        <p:nvGrpSpPr>
          <p:cNvPr id="8" name="Group 7"/>
          <p:cNvGrpSpPr/>
          <p:nvPr/>
        </p:nvGrpSpPr>
        <p:grpSpPr>
          <a:xfrm>
            <a:off x="844940" y="2293943"/>
            <a:ext cx="2118926" cy="2460155"/>
            <a:chOff x="224722" y="1641512"/>
            <a:chExt cx="3075622" cy="357091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0" cy="3091167"/>
            </a:xfrm>
            <a:prstGeom prst="rect">
              <a:avLst/>
            </a:prstGeom>
            <a:ln>
              <a:solidFill>
                <a:schemeClr val="bg1">
                  <a:lumMod val="50000"/>
                </a:schemeClr>
              </a:solidFill>
            </a:ln>
          </p:spPr>
        </p:pic>
        <p:sp>
          <p:nvSpPr>
            <p:cNvPr id="10" name="TextBox 9"/>
            <p:cNvSpPr txBox="1"/>
            <p:nvPr/>
          </p:nvSpPr>
          <p:spPr>
            <a:xfrm>
              <a:off x="2859670" y="1641512"/>
              <a:ext cx="440674" cy="338554"/>
            </a:xfrm>
            <a:prstGeom prst="rect">
              <a:avLst/>
            </a:prstGeom>
            <a:noFill/>
          </p:spPr>
          <p:txBody>
            <a:bodyPr wrap="square" rtlCol="0">
              <a:spAutoFit/>
            </a:bodyPr>
            <a:lstStyle/>
            <a:p>
              <a:r>
                <a:rPr lang="en-US" dirty="0">
                  <a:solidFill>
                    <a:srgbClr val="C0504D"/>
                  </a:solidFill>
                </a:rPr>
                <a:t>2</a:t>
              </a:r>
            </a:p>
          </p:txBody>
        </p:sp>
      </p:grpSp>
      <p:grpSp>
        <p:nvGrpSpPr>
          <p:cNvPr id="11" name="Group 10"/>
          <p:cNvGrpSpPr/>
          <p:nvPr/>
        </p:nvGrpSpPr>
        <p:grpSpPr>
          <a:xfrm>
            <a:off x="1109156" y="2446343"/>
            <a:ext cx="2118926" cy="2460155"/>
            <a:chOff x="224722" y="1641512"/>
            <a:chExt cx="3075622" cy="357091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0" cy="3091167"/>
            </a:xfrm>
            <a:prstGeom prst="rect">
              <a:avLst/>
            </a:prstGeom>
            <a:ln>
              <a:solidFill>
                <a:schemeClr val="bg1">
                  <a:lumMod val="50000"/>
                </a:schemeClr>
              </a:solidFill>
            </a:ln>
          </p:spPr>
        </p:pic>
        <p:sp>
          <p:nvSpPr>
            <p:cNvPr id="13" name="TextBox 12"/>
            <p:cNvSpPr txBox="1"/>
            <p:nvPr/>
          </p:nvSpPr>
          <p:spPr>
            <a:xfrm>
              <a:off x="2859670" y="1641512"/>
              <a:ext cx="440674" cy="338554"/>
            </a:xfrm>
            <a:prstGeom prst="rect">
              <a:avLst/>
            </a:prstGeom>
            <a:noFill/>
          </p:spPr>
          <p:txBody>
            <a:bodyPr wrap="square" rtlCol="0">
              <a:spAutoFit/>
            </a:bodyPr>
            <a:lstStyle/>
            <a:p>
              <a:r>
                <a:rPr lang="en-US" dirty="0">
                  <a:solidFill>
                    <a:srgbClr val="C0504D"/>
                  </a:solidFill>
                </a:rPr>
                <a:t>3</a:t>
              </a:r>
            </a:p>
          </p:txBody>
        </p:sp>
      </p:grpSp>
      <p:grpSp>
        <p:nvGrpSpPr>
          <p:cNvPr id="14" name="Group 13"/>
          <p:cNvGrpSpPr/>
          <p:nvPr/>
        </p:nvGrpSpPr>
        <p:grpSpPr>
          <a:xfrm>
            <a:off x="1377385" y="2606040"/>
            <a:ext cx="2118926" cy="2460155"/>
            <a:chOff x="224722" y="1641512"/>
            <a:chExt cx="3075622" cy="357091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0" cy="3091167"/>
            </a:xfrm>
            <a:prstGeom prst="rect">
              <a:avLst/>
            </a:prstGeom>
            <a:ln>
              <a:solidFill>
                <a:schemeClr val="bg1">
                  <a:lumMod val="50000"/>
                </a:schemeClr>
              </a:solidFill>
            </a:ln>
          </p:spPr>
        </p:pic>
        <p:sp>
          <p:nvSpPr>
            <p:cNvPr id="17" name="TextBox 16"/>
            <p:cNvSpPr txBox="1"/>
            <p:nvPr/>
          </p:nvSpPr>
          <p:spPr>
            <a:xfrm>
              <a:off x="2859670" y="1641512"/>
              <a:ext cx="440674" cy="338554"/>
            </a:xfrm>
            <a:prstGeom prst="rect">
              <a:avLst/>
            </a:prstGeom>
            <a:noFill/>
          </p:spPr>
          <p:txBody>
            <a:bodyPr wrap="square" rtlCol="0">
              <a:spAutoFit/>
            </a:bodyPr>
            <a:lstStyle/>
            <a:p>
              <a:r>
                <a:rPr lang="en-US" dirty="0">
                  <a:solidFill>
                    <a:srgbClr val="C0504D"/>
                  </a:solidFill>
                </a:rPr>
                <a:t>4</a:t>
              </a:r>
            </a:p>
          </p:txBody>
        </p:sp>
      </p:grpSp>
      <p:grpSp>
        <p:nvGrpSpPr>
          <p:cNvPr id="16" name="Group 17"/>
          <p:cNvGrpSpPr/>
          <p:nvPr/>
        </p:nvGrpSpPr>
        <p:grpSpPr>
          <a:xfrm>
            <a:off x="1636373" y="2761488"/>
            <a:ext cx="2118926" cy="2460155"/>
            <a:chOff x="224722" y="1641512"/>
            <a:chExt cx="3075622" cy="3570915"/>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0" cy="3091167"/>
            </a:xfrm>
            <a:prstGeom prst="rect">
              <a:avLst/>
            </a:prstGeom>
            <a:ln>
              <a:solidFill>
                <a:schemeClr val="bg1">
                  <a:lumMod val="50000"/>
                </a:schemeClr>
              </a:solidFill>
            </a:ln>
          </p:spPr>
        </p:pic>
        <p:sp>
          <p:nvSpPr>
            <p:cNvPr id="20" name="TextBox 19"/>
            <p:cNvSpPr txBox="1"/>
            <p:nvPr/>
          </p:nvSpPr>
          <p:spPr>
            <a:xfrm>
              <a:off x="2859670" y="1641512"/>
              <a:ext cx="440674" cy="338554"/>
            </a:xfrm>
            <a:prstGeom prst="rect">
              <a:avLst/>
            </a:prstGeom>
            <a:noFill/>
          </p:spPr>
          <p:txBody>
            <a:bodyPr wrap="square" rtlCol="0">
              <a:spAutoFit/>
            </a:bodyPr>
            <a:lstStyle/>
            <a:p>
              <a:r>
                <a:rPr lang="en-US" dirty="0">
                  <a:solidFill>
                    <a:srgbClr val="C0504D"/>
                  </a:solidFill>
                </a:rPr>
                <a:t>5</a:t>
              </a:r>
            </a:p>
          </p:txBody>
        </p:sp>
      </p:grpSp>
      <p:grpSp>
        <p:nvGrpSpPr>
          <p:cNvPr id="18" name="Group 20"/>
          <p:cNvGrpSpPr/>
          <p:nvPr/>
        </p:nvGrpSpPr>
        <p:grpSpPr>
          <a:xfrm>
            <a:off x="1892808" y="2916936"/>
            <a:ext cx="2118926" cy="2460155"/>
            <a:chOff x="224722" y="1641512"/>
            <a:chExt cx="3075622" cy="357091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0" cy="3091167"/>
            </a:xfrm>
            <a:prstGeom prst="rect">
              <a:avLst/>
            </a:prstGeom>
            <a:ln>
              <a:solidFill>
                <a:schemeClr val="bg1">
                  <a:lumMod val="50000"/>
                </a:schemeClr>
              </a:solidFill>
            </a:ln>
          </p:spPr>
        </p:pic>
        <p:sp>
          <p:nvSpPr>
            <p:cNvPr id="23" name="TextBox 22"/>
            <p:cNvSpPr txBox="1"/>
            <p:nvPr/>
          </p:nvSpPr>
          <p:spPr>
            <a:xfrm>
              <a:off x="2859670" y="1641512"/>
              <a:ext cx="440674" cy="338554"/>
            </a:xfrm>
            <a:prstGeom prst="rect">
              <a:avLst/>
            </a:prstGeom>
            <a:noFill/>
          </p:spPr>
          <p:txBody>
            <a:bodyPr wrap="square" rtlCol="0">
              <a:spAutoFit/>
            </a:bodyPr>
            <a:lstStyle/>
            <a:p>
              <a:r>
                <a:rPr lang="en-US" dirty="0">
                  <a:solidFill>
                    <a:srgbClr val="C0504D"/>
                  </a:solidFill>
                </a:rPr>
                <a:t>6</a:t>
              </a:r>
            </a:p>
          </p:txBody>
        </p:sp>
      </p:grpSp>
      <p:grpSp>
        <p:nvGrpSpPr>
          <p:cNvPr id="21" name="Group 23"/>
          <p:cNvGrpSpPr/>
          <p:nvPr/>
        </p:nvGrpSpPr>
        <p:grpSpPr>
          <a:xfrm>
            <a:off x="2166688" y="3072384"/>
            <a:ext cx="2424191" cy="2460155"/>
            <a:chOff x="224722" y="1641512"/>
            <a:chExt cx="3518715" cy="3570915"/>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7"/>
            </a:xfrm>
            <a:prstGeom prst="rect">
              <a:avLst/>
            </a:prstGeom>
            <a:ln>
              <a:solidFill>
                <a:schemeClr val="bg1">
                  <a:lumMod val="50000"/>
                </a:schemeClr>
              </a:solidFill>
            </a:ln>
          </p:spPr>
        </p:pic>
        <p:sp>
          <p:nvSpPr>
            <p:cNvPr id="26" name="TextBox 25"/>
            <p:cNvSpPr txBox="1"/>
            <p:nvPr/>
          </p:nvSpPr>
          <p:spPr>
            <a:xfrm>
              <a:off x="2873496" y="1641512"/>
              <a:ext cx="869941" cy="491411"/>
            </a:xfrm>
            <a:prstGeom prst="rect">
              <a:avLst/>
            </a:prstGeom>
            <a:noFill/>
          </p:spPr>
          <p:txBody>
            <a:bodyPr wrap="square" rtlCol="0">
              <a:spAutoFit/>
            </a:bodyPr>
            <a:lstStyle/>
            <a:p>
              <a:r>
                <a:rPr lang="en-US" dirty="0">
                  <a:solidFill>
                    <a:srgbClr val="C0504D"/>
                  </a:solidFill>
                </a:rPr>
                <a:t>7</a:t>
              </a:r>
            </a:p>
          </p:txBody>
        </p:sp>
      </p:grpSp>
      <p:grpSp>
        <p:nvGrpSpPr>
          <p:cNvPr id="24" name="Group 26"/>
          <p:cNvGrpSpPr/>
          <p:nvPr/>
        </p:nvGrpSpPr>
        <p:grpSpPr>
          <a:xfrm>
            <a:off x="2438550" y="3227832"/>
            <a:ext cx="2401711" cy="2460155"/>
            <a:chOff x="224722" y="1641512"/>
            <a:chExt cx="3486084" cy="3570915"/>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0" cy="3091167"/>
            </a:xfrm>
            <a:prstGeom prst="rect">
              <a:avLst/>
            </a:prstGeom>
            <a:ln>
              <a:solidFill>
                <a:schemeClr val="bg1">
                  <a:lumMod val="50000"/>
                </a:schemeClr>
              </a:solidFill>
            </a:ln>
          </p:spPr>
        </p:pic>
        <p:sp>
          <p:nvSpPr>
            <p:cNvPr id="29" name="TextBox 28"/>
            <p:cNvSpPr txBox="1"/>
            <p:nvPr/>
          </p:nvSpPr>
          <p:spPr>
            <a:xfrm>
              <a:off x="2873495" y="1641512"/>
              <a:ext cx="837311" cy="491411"/>
            </a:xfrm>
            <a:prstGeom prst="rect">
              <a:avLst/>
            </a:prstGeom>
            <a:noFill/>
          </p:spPr>
          <p:txBody>
            <a:bodyPr wrap="square" rtlCol="0">
              <a:spAutoFit/>
            </a:bodyPr>
            <a:lstStyle/>
            <a:p>
              <a:r>
                <a:rPr lang="en-US" dirty="0">
                  <a:solidFill>
                    <a:srgbClr val="C0504D"/>
                  </a:solidFill>
                </a:rPr>
                <a:t>8</a:t>
              </a:r>
            </a:p>
          </p:txBody>
        </p:sp>
      </p:grpSp>
      <p:grpSp>
        <p:nvGrpSpPr>
          <p:cNvPr id="27" name="Group 29"/>
          <p:cNvGrpSpPr/>
          <p:nvPr/>
        </p:nvGrpSpPr>
        <p:grpSpPr>
          <a:xfrm>
            <a:off x="2715768" y="3383280"/>
            <a:ext cx="2467988" cy="2460154"/>
            <a:chOff x="224722" y="1641512"/>
            <a:chExt cx="3582287" cy="3570914"/>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0" cy="3091166"/>
            </a:xfrm>
            <a:prstGeom prst="rect">
              <a:avLst/>
            </a:prstGeom>
            <a:ln>
              <a:solidFill>
                <a:schemeClr val="bg1">
                  <a:lumMod val="50000"/>
                </a:schemeClr>
              </a:solidFill>
            </a:ln>
          </p:spPr>
        </p:pic>
        <p:sp>
          <p:nvSpPr>
            <p:cNvPr id="32" name="TextBox 31"/>
            <p:cNvSpPr txBox="1"/>
            <p:nvPr/>
          </p:nvSpPr>
          <p:spPr>
            <a:xfrm>
              <a:off x="2859671" y="1641512"/>
              <a:ext cx="947338" cy="491411"/>
            </a:xfrm>
            <a:prstGeom prst="rect">
              <a:avLst/>
            </a:prstGeom>
            <a:noFill/>
          </p:spPr>
          <p:txBody>
            <a:bodyPr wrap="square" rtlCol="0">
              <a:spAutoFit/>
            </a:bodyPr>
            <a:lstStyle/>
            <a:p>
              <a:r>
                <a:rPr lang="en-US" dirty="0">
                  <a:solidFill>
                    <a:srgbClr val="C0504D"/>
                  </a:solidFill>
                </a:rPr>
                <a:t>9</a:t>
              </a:r>
            </a:p>
          </p:txBody>
        </p:sp>
      </p:grpSp>
      <p:grpSp>
        <p:nvGrpSpPr>
          <p:cNvPr id="36" name="Group 38"/>
          <p:cNvGrpSpPr/>
          <p:nvPr/>
        </p:nvGrpSpPr>
        <p:grpSpPr>
          <a:xfrm>
            <a:off x="2990088" y="3538728"/>
            <a:ext cx="2433259" cy="2460154"/>
            <a:chOff x="224722" y="1641512"/>
            <a:chExt cx="3531878" cy="3570914"/>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0" cy="3091166"/>
            </a:xfrm>
            <a:prstGeom prst="rect">
              <a:avLst/>
            </a:prstGeom>
            <a:ln>
              <a:solidFill>
                <a:schemeClr val="bg1">
                  <a:lumMod val="50000"/>
                </a:schemeClr>
              </a:solidFill>
            </a:ln>
          </p:spPr>
        </p:pic>
        <p:sp>
          <p:nvSpPr>
            <p:cNvPr id="42" name="TextBox 41"/>
            <p:cNvSpPr txBox="1"/>
            <p:nvPr/>
          </p:nvSpPr>
          <p:spPr>
            <a:xfrm>
              <a:off x="2832020" y="1641512"/>
              <a:ext cx="924580" cy="491411"/>
            </a:xfrm>
            <a:prstGeom prst="rect">
              <a:avLst/>
            </a:prstGeom>
            <a:noFill/>
          </p:spPr>
          <p:txBody>
            <a:bodyPr wrap="square" rtlCol="0">
              <a:spAutoFit/>
            </a:bodyPr>
            <a:lstStyle/>
            <a:p>
              <a:r>
                <a:rPr lang="en-US" dirty="0">
                  <a:solidFill>
                    <a:srgbClr val="C0504D"/>
                  </a:solidFill>
                </a:rPr>
                <a:t>10</a:t>
              </a:r>
            </a:p>
          </p:txBody>
        </p:sp>
      </p:grpSp>
      <p:grpSp>
        <p:nvGrpSpPr>
          <p:cNvPr id="33" name="Group 35"/>
          <p:cNvGrpSpPr/>
          <p:nvPr/>
        </p:nvGrpSpPr>
        <p:grpSpPr>
          <a:xfrm>
            <a:off x="3264408" y="3694176"/>
            <a:ext cx="2345584" cy="2460155"/>
            <a:chOff x="224722" y="1641512"/>
            <a:chExt cx="3404615" cy="3570916"/>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59"/>
              <a:ext cx="2727500" cy="3091169"/>
            </a:xfrm>
            <a:prstGeom prst="rect">
              <a:avLst/>
            </a:prstGeom>
            <a:ln>
              <a:solidFill>
                <a:schemeClr val="bg1">
                  <a:lumMod val="50000"/>
                </a:schemeClr>
              </a:solidFill>
            </a:ln>
          </p:spPr>
        </p:pic>
        <p:sp>
          <p:nvSpPr>
            <p:cNvPr id="38" name="TextBox 37"/>
            <p:cNvSpPr txBox="1"/>
            <p:nvPr/>
          </p:nvSpPr>
          <p:spPr>
            <a:xfrm>
              <a:off x="2832018" y="1641512"/>
              <a:ext cx="797319" cy="491411"/>
            </a:xfrm>
            <a:prstGeom prst="rect">
              <a:avLst/>
            </a:prstGeom>
            <a:noFill/>
          </p:spPr>
          <p:txBody>
            <a:bodyPr wrap="square" rtlCol="0">
              <a:spAutoFit/>
            </a:bodyPr>
            <a:lstStyle/>
            <a:p>
              <a:r>
                <a:rPr lang="en-US" dirty="0">
                  <a:solidFill>
                    <a:srgbClr val="C0504D"/>
                  </a:solidFill>
                </a:rPr>
                <a:t>11</a:t>
              </a:r>
            </a:p>
          </p:txBody>
        </p:sp>
      </p:grpSp>
      <p:sp>
        <p:nvSpPr>
          <p:cNvPr id="65" name="Rectangle 37"/>
          <p:cNvSpPr txBox="1">
            <a:spLocks noChangeArrowheads="1"/>
          </p:cNvSpPr>
          <p:nvPr/>
        </p:nvSpPr>
        <p:spPr bwMode="auto">
          <a:xfrm>
            <a:off x="457200" y="914400"/>
            <a:ext cx="6902644"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Step-Ups, </a:t>
            </a:r>
            <a:r>
              <a:rPr lang="en-US" sz="2700" kern="0" baseline="0" dirty="0" err="1">
                <a:solidFill>
                  <a:prstClr val="black"/>
                </a:solidFill>
                <a:latin typeface="Arial" pitchFamily="34" charset="0"/>
                <a:cs typeface="Arial" pitchFamily="34" charset="0"/>
              </a:rPr>
              <a:t>Monthiversary</a:t>
            </a:r>
            <a:r>
              <a:rPr lang="en-US" sz="1500" kern="0" baseline="80000" dirty="0" err="1">
                <a:solidFill>
                  <a:prstClr val="black"/>
                </a:solidFill>
                <a:latin typeface="Arial" pitchFamily="34" charset="0"/>
                <a:cs typeface="Arial" pitchFamily="34" charset="0"/>
              </a:rPr>
              <a:t>SM</a:t>
            </a:r>
            <a:r>
              <a:rPr lang="en-US" sz="2700" kern="0" baseline="0" dirty="0">
                <a:solidFill>
                  <a:prstClr val="black"/>
                </a:solidFill>
                <a:latin typeface="Arial" pitchFamily="34" charset="0"/>
                <a:cs typeface="Arial" pitchFamily="34" charset="0"/>
              </a:rPr>
              <a:t>, Automatic</a:t>
            </a:r>
          </a:p>
          <a:p>
            <a:pPr eaLnBrk="1" hangingPunct="1"/>
            <a:r>
              <a:rPr lang="en-US" sz="1600" baseline="0" dirty="0">
                <a:solidFill>
                  <a:prstClr val="black"/>
                </a:solidFill>
                <a:latin typeface="Arial" pitchFamily="34" charset="0"/>
                <a:cs typeface="Arial" pitchFamily="34" charset="0"/>
              </a:rPr>
              <a:t>Opportunity In Up Markets</a:t>
            </a:r>
            <a:endParaRPr lang="en-US" sz="1600" kern="0" baseline="30000" dirty="0">
              <a:solidFill>
                <a:prstClr val="black"/>
              </a:solidFill>
              <a:latin typeface="Arial" pitchFamily="34" charset="0"/>
              <a:cs typeface="Arial" pitchFamily="34" charset="0"/>
            </a:endParaRPr>
          </a:p>
        </p:txBody>
      </p:sp>
      <p:grpSp>
        <p:nvGrpSpPr>
          <p:cNvPr id="30" name="Group 32"/>
          <p:cNvGrpSpPr/>
          <p:nvPr/>
        </p:nvGrpSpPr>
        <p:grpSpPr>
          <a:xfrm>
            <a:off x="3538728" y="3849624"/>
            <a:ext cx="2383033" cy="2460155"/>
            <a:chOff x="224722" y="1641511"/>
            <a:chExt cx="3458973" cy="3570918"/>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0" cy="3091169"/>
            </a:xfrm>
            <a:prstGeom prst="rect">
              <a:avLst/>
            </a:prstGeom>
            <a:ln>
              <a:solidFill>
                <a:schemeClr val="bg1">
                  <a:lumMod val="50000"/>
                </a:schemeClr>
              </a:solidFill>
            </a:ln>
          </p:spPr>
        </p:pic>
        <p:sp>
          <p:nvSpPr>
            <p:cNvPr id="35" name="TextBox 34"/>
            <p:cNvSpPr txBox="1"/>
            <p:nvPr/>
          </p:nvSpPr>
          <p:spPr>
            <a:xfrm>
              <a:off x="2845844" y="1641511"/>
              <a:ext cx="837851" cy="491411"/>
            </a:xfrm>
            <a:prstGeom prst="rect">
              <a:avLst/>
            </a:prstGeom>
            <a:noFill/>
          </p:spPr>
          <p:txBody>
            <a:bodyPr wrap="square" rtlCol="0">
              <a:spAutoFit/>
            </a:bodyPr>
            <a:lstStyle/>
            <a:p>
              <a:r>
                <a:rPr lang="en-US" dirty="0">
                  <a:solidFill>
                    <a:srgbClr val="C0504D"/>
                  </a:solidFill>
                </a:rPr>
                <a:t>12</a:t>
              </a:r>
            </a:p>
          </p:txBody>
        </p:sp>
      </p:gr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92" y="1288656"/>
            <a:ext cx="3222696" cy="3652389"/>
          </a:xfrm>
          <a:prstGeom prst="rect">
            <a:avLst/>
          </a:prstGeom>
          <a:ln>
            <a:solidFill>
              <a:schemeClr val="bg1">
                <a:lumMod val="50000"/>
              </a:schemeClr>
            </a:solidFill>
          </a:ln>
        </p:spPr>
      </p:pic>
      <p:pic>
        <p:nvPicPr>
          <p:cNvPr id="44" name="Picture 43" descr="lock.png"/>
          <p:cNvPicPr>
            <a:picLocks noChangeAspect="1"/>
          </p:cNvPicPr>
          <p:nvPr/>
        </p:nvPicPr>
        <p:blipFill>
          <a:blip r:embed="rId4" cstate="print"/>
          <a:stretch>
            <a:fillRect/>
          </a:stretch>
        </p:blipFill>
        <p:spPr>
          <a:xfrm>
            <a:off x="3232084" y="2171542"/>
            <a:ext cx="1171575" cy="1171575"/>
          </a:xfrm>
          <a:prstGeom prst="rect">
            <a:avLst/>
          </a:prstGeom>
        </p:spPr>
      </p:pic>
    </p:spTree>
    <p:extLst>
      <p:ext uri="{BB962C8B-B14F-4D97-AF65-F5344CB8AC3E}">
        <p14:creationId xmlns:p14="http://schemas.microsoft.com/office/powerpoint/2010/main" val="1893454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1+#ppt_w/2"/>
                                          </p:val>
                                        </p:tav>
                                        <p:tav tm="100000">
                                          <p:val>
                                            <p:strVal val="#ppt_x"/>
                                          </p:val>
                                        </p:tav>
                                      </p:tavLst>
                                    </p:anim>
                                    <p:anim calcmode="lin" valueType="num">
                                      <p:cBhvr additive="base">
                                        <p:cTn id="53" dur="500" fill="hold"/>
                                        <p:tgtEl>
                                          <p:spTgt spid="36"/>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410" fill="hold"/>
                                        <p:tgtEl>
                                          <p:spTgt spid="33"/>
                                        </p:tgtEl>
                                        <p:attrNameLst>
                                          <p:attrName>ppt_x</p:attrName>
                                        </p:attrNameLst>
                                      </p:cBhvr>
                                      <p:tavLst>
                                        <p:tav tm="0">
                                          <p:val>
                                            <p:strVal val="1+#ppt_w/2"/>
                                          </p:val>
                                        </p:tav>
                                        <p:tav tm="100000">
                                          <p:val>
                                            <p:strVal val="#ppt_x"/>
                                          </p:val>
                                        </p:tav>
                                      </p:tavLst>
                                    </p:anim>
                                    <p:anim calcmode="lin" valueType="num">
                                      <p:cBhvr additive="base">
                                        <p:cTn id="58" dur="410" fill="hold"/>
                                        <p:tgtEl>
                                          <p:spTgt spid="33"/>
                                        </p:tgtEl>
                                        <p:attrNameLst>
                                          <p:attrName>ppt_y</p:attrName>
                                        </p:attrNameLst>
                                      </p:cBhvr>
                                      <p:tavLst>
                                        <p:tav tm="0">
                                          <p:val>
                                            <p:strVal val="#ppt_y"/>
                                          </p:val>
                                        </p:tav>
                                        <p:tav tm="100000">
                                          <p:val>
                                            <p:strVal val="#ppt_y"/>
                                          </p:val>
                                        </p:tav>
                                      </p:tavLst>
                                    </p:anim>
                                  </p:childTnLst>
                                </p:cTn>
                              </p:par>
                            </p:childTnLst>
                          </p:cTn>
                        </p:par>
                        <p:par>
                          <p:cTn id="59" fill="hold">
                            <p:stCondLst>
                              <p:cond delay="5410"/>
                            </p:stCondLst>
                            <p:childTnLst>
                              <p:par>
                                <p:cTn id="60" presetID="2" presetClass="entr" presetSubtype="2"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1+#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5910"/>
                            </p:stCondLst>
                            <p:childTnLst>
                              <p:par>
                                <p:cTn id="65" presetID="56" presetClass="path" presetSubtype="0" accel="50000" decel="50000" fill="hold" nodeType="afterEffect">
                                  <p:stCondLst>
                                    <p:cond delay="0"/>
                                  </p:stCondLst>
                                  <p:childTnLst>
                                    <p:animMotion origin="layout" path="M -4.44444E-6 -2.90472E-6 L -0.19027 -0.25023 " pathEditMode="relative" rAng="0" ptsTypes="AA">
                                      <p:cBhvr>
                                        <p:cTn id="66" dur="2000" fill="hold"/>
                                        <p:tgtEl>
                                          <p:spTgt spid="27"/>
                                        </p:tgtEl>
                                        <p:attrNameLst>
                                          <p:attrName>ppt_x</p:attrName>
                                          <p:attrName>ppt_y</p:attrName>
                                        </p:attrNameLst>
                                      </p:cBhvr>
                                      <p:rCtr x="-9514" y="-12512"/>
                                    </p:animMotion>
                                  </p:childTnLst>
                                </p:cTn>
                              </p:par>
                            </p:childTnLst>
                          </p:cTn>
                        </p:par>
                        <p:par>
                          <p:cTn id="67" fill="hold">
                            <p:stCondLst>
                              <p:cond delay="7910"/>
                            </p:stCondLst>
                            <p:childTnLst>
                              <p:par>
                                <p:cTn id="68" presetID="6" presetClass="emph" presetSubtype="0" fill="hold" nodeType="afterEffect">
                                  <p:stCondLst>
                                    <p:cond delay="0"/>
                                  </p:stCondLst>
                                  <p:childTnLst>
                                    <p:animScale>
                                      <p:cBhvr>
                                        <p:cTn id="69" dur="2000" fill="hold"/>
                                        <p:tgtEl>
                                          <p:spTgt spid="27"/>
                                        </p:tgtEl>
                                      </p:cBhvr>
                                      <p:by x="150000" y="150000"/>
                                    </p:animScale>
                                  </p:childTnLst>
                                </p:cTn>
                              </p:par>
                              <p:par>
                                <p:cTn id="70" presetID="10" presetClass="exit" presetSubtype="0" fill="hold" nodeType="withEffect">
                                  <p:stCondLst>
                                    <p:cond delay="0"/>
                                  </p:stCondLst>
                                  <p:childTnLst>
                                    <p:animEffect transition="out" filter="fade">
                                      <p:cBhvr>
                                        <p:cTn id="71" dur="2000"/>
                                        <p:tgtEl>
                                          <p:spTgt spid="5"/>
                                        </p:tgtEl>
                                      </p:cBhvr>
                                    </p:animEffect>
                                    <p:set>
                                      <p:cBhvr>
                                        <p:cTn id="72" dur="1" fill="hold">
                                          <p:stCondLst>
                                            <p:cond delay="1999"/>
                                          </p:stCondLst>
                                        </p:cTn>
                                        <p:tgtEl>
                                          <p:spTgt spid="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8"/>
                                        </p:tgtEl>
                                      </p:cBhvr>
                                    </p:animEffect>
                                    <p:set>
                                      <p:cBhvr>
                                        <p:cTn id="75" dur="1" fill="hold">
                                          <p:stCondLst>
                                            <p:cond delay="1999"/>
                                          </p:stCondLst>
                                        </p:cTn>
                                        <p:tgtEl>
                                          <p:spTgt spid="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000"/>
                                        <p:tgtEl>
                                          <p:spTgt spid="14"/>
                                        </p:tgtEl>
                                      </p:cBhvr>
                                    </p:animEffect>
                                    <p:set>
                                      <p:cBhvr>
                                        <p:cTn id="78" dur="1" fill="hold">
                                          <p:stCondLst>
                                            <p:cond delay="19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16"/>
                                        </p:tgtEl>
                                      </p:cBhvr>
                                    </p:animEffect>
                                    <p:set>
                                      <p:cBhvr>
                                        <p:cTn id="81" dur="1" fill="hold">
                                          <p:stCondLst>
                                            <p:cond delay="1999"/>
                                          </p:stCondLst>
                                        </p:cTn>
                                        <p:tgtEl>
                                          <p:spTgt spid="1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000"/>
                                        <p:tgtEl>
                                          <p:spTgt spid="18"/>
                                        </p:tgtEl>
                                      </p:cBhvr>
                                    </p:animEffect>
                                    <p:set>
                                      <p:cBhvr>
                                        <p:cTn id="84" dur="1" fill="hold">
                                          <p:stCondLst>
                                            <p:cond delay="1999"/>
                                          </p:stCondLst>
                                        </p:cTn>
                                        <p:tgtEl>
                                          <p:spTgt spid="1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21"/>
                                        </p:tgtEl>
                                      </p:cBhvr>
                                    </p:animEffect>
                                    <p:set>
                                      <p:cBhvr>
                                        <p:cTn id="87" dur="1" fill="hold">
                                          <p:stCondLst>
                                            <p:cond delay="1999"/>
                                          </p:stCondLst>
                                        </p:cTn>
                                        <p:tgtEl>
                                          <p:spTgt spid="2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24"/>
                                        </p:tgtEl>
                                      </p:cBhvr>
                                    </p:animEffect>
                                    <p:set>
                                      <p:cBhvr>
                                        <p:cTn id="90" dur="1" fill="hold">
                                          <p:stCondLst>
                                            <p:cond delay="1999"/>
                                          </p:stCondLst>
                                        </p:cTn>
                                        <p:tgtEl>
                                          <p:spTgt spid="2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2000"/>
                                        <p:tgtEl>
                                          <p:spTgt spid="36"/>
                                        </p:tgtEl>
                                      </p:cBhvr>
                                    </p:animEffect>
                                    <p:set>
                                      <p:cBhvr>
                                        <p:cTn id="93" dur="1" fill="hold">
                                          <p:stCondLst>
                                            <p:cond delay="1999"/>
                                          </p:stCondLst>
                                        </p:cTn>
                                        <p:tgtEl>
                                          <p:spTgt spid="3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33"/>
                                        </p:tgtEl>
                                      </p:cBhvr>
                                    </p:animEffect>
                                    <p:set>
                                      <p:cBhvr>
                                        <p:cTn id="96" dur="1" fill="hold">
                                          <p:stCondLst>
                                            <p:cond delay="1999"/>
                                          </p:stCondLst>
                                        </p:cTn>
                                        <p:tgtEl>
                                          <p:spTgt spid="3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30"/>
                                        </p:tgtEl>
                                      </p:cBhvr>
                                    </p:animEffect>
                                    <p:set>
                                      <p:cBhvr>
                                        <p:cTn id="99" dur="1" fill="hold">
                                          <p:stCondLst>
                                            <p:cond delay="1999"/>
                                          </p:stCondLst>
                                        </p:cTn>
                                        <p:tgtEl>
                                          <p:spTgt spid="30"/>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1000"/>
                                        <p:tgtEl>
                                          <p:spTgt spid="49"/>
                                        </p:tgtEl>
                                      </p:cBhvr>
                                    </p:animEffect>
                                  </p:childTnLst>
                                </p:cTn>
                              </p:par>
                              <p:par>
                                <p:cTn id="103" presetID="10" presetClass="exit" presetSubtype="0" fill="hold" nodeType="withEffect">
                                  <p:stCondLst>
                                    <p:cond delay="0"/>
                                  </p:stCondLst>
                                  <p:childTnLst>
                                    <p:animEffect transition="out" filter="fade">
                                      <p:cBhvr>
                                        <p:cTn id="104" dur="2000"/>
                                        <p:tgtEl>
                                          <p:spTgt spid="11"/>
                                        </p:tgtEl>
                                      </p:cBhvr>
                                    </p:animEffect>
                                    <p:set>
                                      <p:cBhvr>
                                        <p:cTn id="105" dur="1" fill="hold">
                                          <p:stCondLst>
                                            <p:cond delay="1999"/>
                                          </p:stCondLst>
                                        </p:cTn>
                                        <p:tgtEl>
                                          <p:spTgt spid="11"/>
                                        </p:tgtEl>
                                        <p:attrNameLst>
                                          <p:attrName>style.visibility</p:attrName>
                                        </p:attrNameLst>
                                      </p:cBhvr>
                                      <p:to>
                                        <p:strVal val="hidden"/>
                                      </p:to>
                                    </p:set>
                                  </p:childTnLst>
                                </p:cTn>
                              </p:par>
                            </p:childTnLst>
                          </p:cTn>
                        </p:par>
                        <p:par>
                          <p:cTn id="106" fill="hold">
                            <p:stCondLst>
                              <p:cond delay="9910"/>
                            </p:stCondLst>
                            <p:childTnLst>
                              <p:par>
                                <p:cTn id="107" presetID="10" presetClass="entr" presetSubtype="0" fill="hold" nodeType="after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26" presetClass="emph" presetSubtype="0" fill="hold" grpId="0" nodeType="withEffect">
                                  <p:stCondLst>
                                    <p:cond delay="0"/>
                                  </p:stCondLst>
                                  <p:childTnLst>
                                    <p:animEffect transition="out" filter="fade">
                                      <p:cBhvr>
                                        <p:cTn id="111" dur="1000" tmFilter="0, 0; .2, .5; .8, .5; 1, 0"/>
                                        <p:tgtEl>
                                          <p:spTgt spid="58"/>
                                        </p:tgtEl>
                                      </p:cBhvr>
                                    </p:animEffect>
                                    <p:animScale>
                                      <p:cBhvr>
                                        <p:cTn id="112" dur="500" autoRev="1" fill="hold"/>
                                        <p:tgtEl>
                                          <p:spTgt spid="58"/>
                                        </p:tgtEl>
                                      </p:cBhvr>
                                      <p:by x="105000" y="105000"/>
                                    </p:animScale>
                                  </p:childTnLst>
                                </p:cTn>
                              </p:par>
                              <p:par>
                                <p:cTn id="113" presetID="10" presetClass="exit" presetSubtype="0" fill="hold" nodeType="withEffect">
                                  <p:stCondLst>
                                    <p:cond delay="0"/>
                                  </p:stCondLst>
                                  <p:childTnLst>
                                    <p:animEffect transition="out" filter="fade">
                                      <p:cBhvr>
                                        <p:cTn id="114" dur="2000"/>
                                        <p:tgtEl>
                                          <p:spTgt spid="27"/>
                                        </p:tgtEl>
                                      </p:cBhvr>
                                    </p:animEffect>
                                    <p:set>
                                      <p:cBhvr>
                                        <p:cTn id="115"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709928"/>
            <a:ext cx="8229600" cy="452596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6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en-US" sz="2600" u="none" strike="noStrike" kern="1200" cap="none" spc="0" normalizeH="0" baseline="0" noProof="0" dirty="0" smtClean="0">
                <a:ln>
                  <a:noFill/>
                </a:ln>
                <a:solidFill>
                  <a:schemeClr val="tx1"/>
                </a:solidFill>
                <a:effectLst/>
                <a:uLnTx/>
                <a:uFillTx/>
                <a:latin typeface="Arial" pitchFamily="34" charset="0"/>
                <a:cs typeface="Arial" pitchFamily="34" charset="0"/>
              </a:rPr>
              <a:t>The Dow Jones Industrial Average closed up 7.80 </a:t>
            </a:r>
            <a:br>
              <a:rPr kumimoji="0" lang="en-US" sz="260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US" sz="2600" u="none" strike="noStrike" kern="1200" cap="none" spc="0" normalizeH="0" baseline="0" noProof="0" dirty="0" smtClean="0">
                <a:ln>
                  <a:noFill/>
                </a:ln>
                <a:solidFill>
                  <a:schemeClr val="tx1"/>
                </a:solidFill>
                <a:effectLst/>
                <a:uLnTx/>
                <a:uFillTx/>
                <a:latin typeface="Arial" pitchFamily="34" charset="0"/>
                <a:cs typeface="Arial" pitchFamily="34" charset="0"/>
              </a:rPr>
              <a:t>points, or 0.07% at 11,577.51, up 11% from where it began in 2010. The Dow’s gain for the year represents its second-straight annual increase, with almost half of the 2010 climb having come this month; </a:t>
            </a:r>
            <a:r>
              <a:rPr kumimoji="0" lang="en-US" sz="2600" b="1" u="none" strike="noStrike" kern="1200" cap="none" spc="0" normalizeH="0" baseline="0" noProof="0" dirty="0" smtClean="0">
                <a:ln>
                  <a:noFill/>
                </a:ln>
                <a:solidFill>
                  <a:srgbClr val="A84D10"/>
                </a:solidFill>
                <a:effectLst/>
                <a:uLnTx/>
                <a:uFillTx/>
                <a:latin typeface="Arial" pitchFamily="34" charset="0"/>
                <a:cs typeface="Arial" pitchFamily="34" charset="0"/>
              </a:rPr>
              <a:t>it rose 5.20% in December.</a:t>
            </a:r>
            <a:r>
              <a:rPr kumimoji="0" lang="en-US" sz="2600" u="none" strike="noStrike" kern="1200" cap="none" spc="0" normalizeH="0" baseline="0" noProof="0" dirty="0" smtClean="0">
                <a:ln>
                  <a:noFill/>
                </a:ln>
                <a:solidFill>
                  <a:srgbClr val="A84D10"/>
                </a:solidFill>
                <a:effectLst/>
                <a:uLnTx/>
                <a:uFillTx/>
                <a:latin typeface="Arial" pitchFamily="34" charset="0"/>
                <a:cs typeface="Arial" pitchFamily="34" charset="0"/>
              </a:rPr>
              <a:t>”</a:t>
            </a:r>
          </a:p>
          <a:p>
            <a:pPr marL="342900" marR="0" lvl="0" indent="-342900" algn="l" defTabSz="457200" rtl="0" eaLnBrk="1" fontAlgn="auto" latinLnBrk="0" hangingPunct="1">
              <a:lnSpc>
                <a:spcPct val="100000"/>
              </a:lnSpc>
              <a:spcBef>
                <a:spcPct val="20000"/>
              </a:spcBef>
              <a:spcAft>
                <a:spcPts val="0"/>
              </a:spcAft>
              <a:buClrTx/>
              <a:buSzTx/>
              <a:buFontTx/>
              <a:buNone/>
              <a:tabLst/>
              <a:defRPr/>
            </a:pPr>
            <a:endParaRPr kumimoji="0" lang="en-US" sz="280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lvl="0" indent="-342900" algn="r" defTabSz="457200" eaLnBrk="1" fontAlgn="auto" hangingPunct="1">
              <a:spcBef>
                <a:spcPct val="20000"/>
              </a:spcBef>
              <a:spcAft>
                <a:spcPts val="0"/>
              </a:spcAft>
              <a:defRPr/>
            </a:pPr>
            <a:r>
              <a:rPr lang="en-US" sz="1400" baseline="0" dirty="0" smtClean="0">
                <a:latin typeface="Arial" pitchFamily="34" charset="0"/>
                <a:cs typeface="Arial" pitchFamily="34" charset="0"/>
              </a:rPr>
              <a:t>— </a:t>
            </a:r>
            <a:r>
              <a:rPr kumimoji="0" lang="en-US" sz="1400" i="1" u="none" strike="noStrike" kern="1200" cap="none" spc="0" normalizeH="0" baseline="0" noProof="0" dirty="0" smtClean="0">
                <a:ln>
                  <a:noFill/>
                </a:ln>
                <a:solidFill>
                  <a:schemeClr val="tx1"/>
                </a:solidFill>
                <a:effectLst/>
                <a:uLnTx/>
                <a:uFillTx/>
                <a:latin typeface="Arial" pitchFamily="34" charset="0"/>
                <a:cs typeface="Arial" pitchFamily="34" charset="0"/>
              </a:rPr>
              <a:t>Stocks Round Out Strong Month, Quarter</a:t>
            </a:r>
            <a:r>
              <a:rPr lang="en-US" sz="1400" i="1" baseline="0" dirty="0" smtClean="0">
                <a:latin typeface="Arial" pitchFamily="34" charset="0"/>
                <a:cs typeface="Arial" pitchFamily="34" charset="0"/>
              </a:rPr>
              <a:t>, </a:t>
            </a:r>
            <a:r>
              <a:rPr lang="en-US" sz="1400" baseline="0" dirty="0" smtClean="0">
                <a:latin typeface="Arial" pitchFamily="34" charset="0"/>
                <a:cs typeface="Arial" pitchFamily="34" charset="0"/>
              </a:rPr>
              <a:t>CBS MarketWatch.com, December</a:t>
            </a:r>
            <a:r>
              <a:rPr kumimoji="0" lang="en-US" sz="1400" u="none" strike="noStrike" kern="1200" cap="none" spc="0" normalizeH="0" baseline="0" noProof="0" dirty="0" smtClean="0">
                <a:ln>
                  <a:noFill/>
                </a:ln>
                <a:solidFill>
                  <a:schemeClr val="tx1"/>
                </a:solidFill>
                <a:effectLst/>
                <a:uLnTx/>
                <a:uFillTx/>
                <a:latin typeface="Arial" pitchFamily="34" charset="0"/>
                <a:cs typeface="Arial" pitchFamily="34" charset="0"/>
              </a:rPr>
              <a:t> 31, 2010</a:t>
            </a:r>
          </a:p>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en-US" sz="1400" u="none" strike="noStrike" kern="1200" cap="none" spc="0" normalizeH="0" baseline="0" noProof="0" dirty="0" smtClean="0">
                <a:ln>
                  <a:noFill/>
                </a:ln>
                <a:solidFill>
                  <a:schemeClr val="tx1"/>
                </a:solidFill>
                <a:effectLst/>
                <a:uLnTx/>
                <a:uFillTx/>
                <a:latin typeface="Arial" pitchFamily="34" charset="0"/>
                <a:cs typeface="Arial" pitchFamily="34" charset="0"/>
              </a:rPr>
              <a:t>  </a:t>
            </a:r>
          </a:p>
        </p:txBody>
      </p:sp>
      <p:sp>
        <p:nvSpPr>
          <p:cNvPr id="6"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Every Month Matters</a:t>
            </a:r>
            <a:endParaRPr lang="en-US" sz="2700" kern="0" baseline="0" dirty="0">
              <a:latin typeface="Arial" pitchFamily="34" charset="0"/>
              <a:cs typeface="Arial" pitchFamily="34" charset="0"/>
            </a:endParaRPr>
          </a:p>
          <a:p>
            <a:pPr eaLnBrk="1" hangingPunct="1"/>
            <a:endParaRPr lang="en-US" sz="2700" b="1" kern="0" baseline="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709928"/>
            <a:ext cx="8229600" cy="4418387"/>
          </a:xfrm>
        </p:spPr>
        <p:txBody>
          <a:bodyPr>
            <a:normAutofit/>
          </a:bodyPr>
          <a:lstStyle/>
          <a:p>
            <a:pPr>
              <a:buFontTx/>
              <a:buNone/>
            </a:pPr>
            <a:r>
              <a:rPr lang="en-US" sz="2400" dirty="0" smtClean="0">
                <a:latin typeface="Arial" pitchFamily="34" charset="0"/>
                <a:cs typeface="Arial" pitchFamily="34" charset="0"/>
              </a:rPr>
              <a:t>  </a:t>
            </a:r>
            <a:r>
              <a:rPr lang="en-US" sz="2600" dirty="0" smtClean="0">
                <a:latin typeface="Arial" pitchFamily="34" charset="0"/>
                <a:cs typeface="Arial" pitchFamily="34" charset="0"/>
              </a:rPr>
              <a:t>“U.S. stocks rose Friday, and posted gains for the week and the month of April, with a climb in shares of Caterpillar Inc. helping push the DJIA up 47.23 points, or 0.4%, higher to 12,810.54. For the week, the Dow rose 2.4% and finished April up 4%,</a:t>
            </a:r>
            <a:r>
              <a:rPr lang="en-US" sz="2600" b="1" dirty="0" smtClean="0">
                <a:solidFill>
                  <a:srgbClr val="A84D10"/>
                </a:solidFill>
                <a:latin typeface="Arial" pitchFamily="34" charset="0"/>
                <a:cs typeface="Arial" pitchFamily="34" charset="0"/>
              </a:rPr>
              <a:t> its heftiest monthly rise since December.</a:t>
            </a:r>
            <a:r>
              <a:rPr lang="en-US" sz="2600" dirty="0" smtClean="0">
                <a:solidFill>
                  <a:srgbClr val="A84D10"/>
                </a:solidFill>
                <a:latin typeface="Arial" pitchFamily="34" charset="0"/>
                <a:cs typeface="Arial" pitchFamily="34" charset="0"/>
              </a:rPr>
              <a:t>”</a:t>
            </a:r>
          </a:p>
          <a:p>
            <a:pPr>
              <a:buFontTx/>
              <a:buNone/>
            </a:pPr>
            <a:endParaRPr lang="en-US" sz="2800" dirty="0" smtClean="0">
              <a:latin typeface="Arial" pitchFamily="34" charset="0"/>
              <a:cs typeface="Arial" pitchFamily="34" charset="0"/>
            </a:endParaRPr>
          </a:p>
          <a:p>
            <a:pPr algn="r">
              <a:buFontTx/>
              <a:buNone/>
            </a:pPr>
            <a:r>
              <a:rPr lang="en-US" sz="1400" dirty="0" smtClean="0">
                <a:latin typeface="Arial" pitchFamily="34" charset="0"/>
                <a:cs typeface="Arial" pitchFamily="34" charset="0"/>
              </a:rPr>
              <a:t>— </a:t>
            </a:r>
            <a:r>
              <a:rPr lang="en-US" sz="1400" i="1" dirty="0" smtClean="0">
                <a:latin typeface="Arial" pitchFamily="34" charset="0"/>
                <a:cs typeface="Arial" pitchFamily="34" charset="0"/>
              </a:rPr>
              <a:t>U.S. stocks rise Friday; Dow Climbs 4% in April, </a:t>
            </a:r>
            <a:r>
              <a:rPr lang="en-US" sz="1400" dirty="0" smtClean="0">
                <a:latin typeface="Arial" pitchFamily="34" charset="0"/>
                <a:cs typeface="Arial" pitchFamily="34" charset="0"/>
              </a:rPr>
              <a:t>CBS MarketWatch.com</a:t>
            </a:r>
          </a:p>
          <a:p>
            <a:pPr>
              <a:buFontTx/>
              <a:buNone/>
            </a:pPr>
            <a:r>
              <a:rPr lang="en-US" sz="1400" dirty="0" smtClean="0">
                <a:latin typeface="Arial" pitchFamily="34" charset="0"/>
                <a:cs typeface="Arial" pitchFamily="34" charset="0"/>
              </a:rPr>
              <a:t>  </a:t>
            </a:r>
          </a:p>
        </p:txBody>
      </p:sp>
      <p:sp>
        <p:nvSpPr>
          <p:cNvPr id="4" name="Rectangle 37"/>
          <p:cNvSpPr txBox="1">
            <a:spLocks noChangeArrowheads="1"/>
          </p:cNvSpPr>
          <p:nvPr/>
        </p:nvSpPr>
        <p:spPr bwMode="auto">
          <a:xfrm>
            <a:off x="457200" y="685800"/>
            <a:ext cx="7050562" cy="831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Every Month Matters</a:t>
            </a:r>
            <a:r>
              <a:rPr lang="en-US" sz="2800" kern="0" baseline="0" dirty="0" smtClean="0">
                <a:latin typeface="Arial" pitchFamily="34" charset="0"/>
                <a:cs typeface="Arial" pitchFamily="34" charset="0"/>
              </a:rPr>
              <a:t/>
            </a:r>
            <a:br>
              <a:rPr lang="en-US" sz="2800" kern="0" baseline="0" dirty="0" smtClean="0">
                <a:latin typeface="Arial" pitchFamily="34" charset="0"/>
                <a:cs typeface="Arial" pitchFamily="34" charset="0"/>
              </a:rPr>
            </a:br>
            <a:r>
              <a:rPr lang="en-US" sz="1600" kern="0" baseline="0" dirty="0" smtClean="0">
                <a:latin typeface="Arial" pitchFamily="34" charset="0"/>
                <a:cs typeface="Arial" pitchFamily="34" charset="0"/>
              </a:rPr>
              <a:t>April 29, 2011</a:t>
            </a:r>
            <a:endParaRPr lang="en-US" sz="1600" kern="0" baseline="0" dirty="0">
              <a:latin typeface="Arial" pitchFamily="34" charset="0"/>
              <a:cs typeface="Arial" pitchFamily="34" charset="0"/>
            </a:endParaRPr>
          </a:p>
          <a:p>
            <a:pPr eaLnBrk="1" hangingPunct="1"/>
            <a:endParaRPr lang="en-US" sz="1900" b="1" kern="0" baseline="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980081"/>
            <a:ext cx="8229600" cy="3893951"/>
          </a:xfrm>
        </p:spPr>
        <p:txBody>
          <a:bodyPr>
            <a:normAutofit/>
          </a:bodyPr>
          <a:lstStyle/>
          <a:p>
            <a:pPr>
              <a:buFontTx/>
              <a:buNone/>
            </a:pPr>
            <a:r>
              <a:rPr lang="en-US" sz="2600" dirty="0" smtClean="0">
                <a:latin typeface="Arial" pitchFamily="34" charset="0"/>
                <a:cs typeface="Arial" pitchFamily="34" charset="0"/>
              </a:rPr>
              <a:t>  </a:t>
            </a:r>
            <a:r>
              <a:rPr lang="en-US" sz="2600" dirty="0" smtClean="0">
                <a:solidFill>
                  <a:srgbClr val="A84D10"/>
                </a:solidFill>
                <a:latin typeface="Arial" pitchFamily="34" charset="0"/>
                <a:cs typeface="Arial" pitchFamily="34" charset="0"/>
              </a:rPr>
              <a:t>“</a:t>
            </a:r>
            <a:r>
              <a:rPr lang="en-US" sz="2600" b="1" dirty="0" smtClean="0">
                <a:solidFill>
                  <a:srgbClr val="A84D10"/>
                </a:solidFill>
                <a:latin typeface="Arial" pitchFamily="34" charset="0"/>
                <a:cs typeface="Arial" pitchFamily="34" charset="0"/>
              </a:rPr>
              <a:t>The Dow soared 9.5% last month, its best month since October 2002. </a:t>
            </a:r>
            <a:r>
              <a:rPr lang="en-US" sz="2600" dirty="0" smtClean="0">
                <a:latin typeface="Arial" pitchFamily="34" charset="0"/>
                <a:cs typeface="Arial" pitchFamily="34" charset="0"/>
              </a:rPr>
              <a:t>Measured by points, the 1,041.63 point rise was its biggest ever. ”</a:t>
            </a:r>
          </a:p>
          <a:p>
            <a:pPr>
              <a:buFontTx/>
              <a:buNone/>
            </a:pPr>
            <a:endParaRPr lang="en-US" sz="2600" dirty="0" smtClean="0">
              <a:latin typeface="Arial" pitchFamily="34" charset="0"/>
              <a:cs typeface="Arial" pitchFamily="34" charset="0"/>
            </a:endParaRPr>
          </a:p>
          <a:p>
            <a:pPr>
              <a:buFontTx/>
              <a:buNone/>
            </a:pPr>
            <a:endParaRPr lang="en-US" sz="2800" dirty="0" smtClean="0">
              <a:latin typeface="Arial" pitchFamily="34" charset="0"/>
              <a:cs typeface="Arial" pitchFamily="34" charset="0"/>
            </a:endParaRPr>
          </a:p>
          <a:p>
            <a:pPr algn="r">
              <a:buFontTx/>
              <a:buNone/>
            </a:pPr>
            <a:r>
              <a:rPr lang="en-US" sz="1400" dirty="0" smtClean="0">
                <a:latin typeface="Arial" pitchFamily="34" charset="0"/>
                <a:cs typeface="Arial" pitchFamily="34" charset="0"/>
              </a:rPr>
              <a:t>— </a:t>
            </a:r>
            <a:r>
              <a:rPr lang="en-US" sz="1400" i="1" dirty="0" smtClean="0">
                <a:latin typeface="Arial" pitchFamily="34" charset="0"/>
                <a:cs typeface="Arial" pitchFamily="34" charset="0"/>
              </a:rPr>
              <a:t>A Month to Remember for Markets, </a:t>
            </a:r>
            <a:r>
              <a:rPr lang="en-US" sz="1400" dirty="0" smtClean="0">
                <a:latin typeface="Arial" pitchFamily="34" charset="0"/>
                <a:cs typeface="Arial" pitchFamily="34" charset="0"/>
              </a:rPr>
              <a:t>The Wall Street Journal</a:t>
            </a:r>
          </a:p>
        </p:txBody>
      </p:sp>
      <p:sp>
        <p:nvSpPr>
          <p:cNvPr id="4" name="Rectangle 37"/>
          <p:cNvSpPr txBox="1">
            <a:spLocks noChangeArrowheads="1"/>
          </p:cNvSpPr>
          <p:nvPr/>
        </p:nvSpPr>
        <p:spPr bwMode="auto">
          <a:xfrm>
            <a:off x="457200" y="685800"/>
            <a:ext cx="7050562" cy="831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Every Month Matters</a:t>
            </a:r>
            <a:r>
              <a:rPr lang="en-US" sz="2800" kern="0" baseline="0" dirty="0" smtClean="0">
                <a:latin typeface="Arial" pitchFamily="34" charset="0"/>
                <a:cs typeface="Arial" pitchFamily="34" charset="0"/>
              </a:rPr>
              <a:t/>
            </a:r>
            <a:br>
              <a:rPr lang="en-US" sz="2800" kern="0" baseline="0" dirty="0" smtClean="0">
                <a:latin typeface="Arial" pitchFamily="34" charset="0"/>
                <a:cs typeface="Arial" pitchFamily="34" charset="0"/>
              </a:rPr>
            </a:br>
            <a:r>
              <a:rPr lang="en-US" sz="1600" kern="0" baseline="0" dirty="0" smtClean="0">
                <a:latin typeface="Arial" pitchFamily="34" charset="0"/>
                <a:cs typeface="Arial" pitchFamily="34" charset="0"/>
              </a:rPr>
              <a:t>October 31, 2011</a:t>
            </a:r>
            <a:endParaRPr lang="en-US" sz="1600" kern="0" baseline="0" dirty="0">
              <a:latin typeface="Arial" pitchFamily="34" charset="0"/>
              <a:cs typeface="Arial" pitchFamily="34" charset="0"/>
            </a:endParaRPr>
          </a:p>
          <a:p>
            <a:pPr eaLnBrk="1" hangingPunct="1"/>
            <a:endParaRPr lang="en-US" sz="1900" b="1" kern="0" baseline="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p:cNvSpPr txBox="1"/>
          <p:nvPr/>
        </p:nvSpPr>
        <p:spPr>
          <a:xfrm>
            <a:off x="4209293" y="5233097"/>
            <a:ext cx="820417" cy="256480"/>
          </a:xfrm>
          <a:prstGeom prst="rect">
            <a:avLst/>
          </a:prstGeom>
          <a:noFill/>
        </p:spPr>
        <p:txBody>
          <a:bodyPr wrap="none" rtlCol="0">
            <a:spAutoFit/>
          </a:bodyPr>
          <a:lstStyle/>
          <a:p>
            <a:r>
              <a:rPr lang="en-US" sz="1600" dirty="0" smtClean="0">
                <a:solidFill>
                  <a:prstClr val="black"/>
                </a:solidFill>
              </a:rPr>
              <a:t>Rider Year</a:t>
            </a:r>
            <a:endParaRPr lang="en-US" sz="1600" dirty="0">
              <a:solidFill>
                <a:prstClr val="black"/>
              </a:solidFill>
            </a:endParaRPr>
          </a:p>
        </p:txBody>
      </p:sp>
      <p:sp>
        <p:nvSpPr>
          <p:cNvPr id="140" name="TextBox 139"/>
          <p:cNvSpPr txBox="1"/>
          <p:nvPr/>
        </p:nvSpPr>
        <p:spPr>
          <a:xfrm>
            <a:off x="1739065" y="5485981"/>
            <a:ext cx="1208985" cy="256480"/>
          </a:xfrm>
          <a:prstGeom prst="rect">
            <a:avLst/>
          </a:prstGeom>
          <a:noFill/>
        </p:spPr>
        <p:txBody>
          <a:bodyPr wrap="none" rtlCol="0">
            <a:spAutoFit/>
          </a:bodyPr>
          <a:lstStyle/>
          <a:p>
            <a:r>
              <a:rPr lang="en-US" sz="1600" dirty="0">
                <a:solidFill>
                  <a:prstClr val="black"/>
                </a:solidFill>
                <a:latin typeface="Arial" pitchFamily="34" charset="0"/>
                <a:cs typeface="Arial" pitchFamily="34" charset="0"/>
              </a:rPr>
              <a:t>Withdrawal Base</a:t>
            </a:r>
          </a:p>
        </p:txBody>
      </p:sp>
      <p:cxnSp>
        <p:nvCxnSpPr>
          <p:cNvPr id="141" name="Straight Connector 140"/>
          <p:cNvCxnSpPr/>
          <p:nvPr/>
        </p:nvCxnSpPr>
        <p:spPr>
          <a:xfrm>
            <a:off x="1356519" y="5665714"/>
            <a:ext cx="401934" cy="0"/>
          </a:xfrm>
          <a:prstGeom prst="line">
            <a:avLst/>
          </a:prstGeom>
          <a:ln w="28575">
            <a:solidFill>
              <a:srgbClr val="9C3C25"/>
            </a:solidFill>
          </a:ln>
          <a:effectLst/>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3649879" y="5487661"/>
            <a:ext cx="1728358" cy="256480"/>
          </a:xfrm>
          <a:prstGeom prst="rect">
            <a:avLst/>
          </a:prstGeom>
          <a:noFill/>
        </p:spPr>
        <p:txBody>
          <a:bodyPr wrap="none" rtlCol="0">
            <a:spAutoFit/>
          </a:bodyPr>
          <a:lstStyle/>
          <a:p>
            <a:r>
              <a:rPr lang="en-US" sz="1600" dirty="0" smtClean="0">
                <a:solidFill>
                  <a:prstClr val="black"/>
                </a:solidFill>
                <a:latin typeface="Arial" pitchFamily="34" charset="0"/>
                <a:cs typeface="Arial" pitchFamily="34" charset="0"/>
              </a:rPr>
              <a:t>5.5% </a:t>
            </a:r>
            <a:r>
              <a:rPr lang="en-US" sz="1600" dirty="0">
                <a:solidFill>
                  <a:prstClr val="black"/>
                </a:solidFill>
                <a:latin typeface="Arial" pitchFamily="34" charset="0"/>
                <a:cs typeface="Arial" pitchFamily="34" charset="0"/>
              </a:rPr>
              <a:t>Guaranteed Growth</a:t>
            </a:r>
          </a:p>
        </p:txBody>
      </p:sp>
      <p:sp>
        <p:nvSpPr>
          <p:cNvPr id="143" name="TextBox 142"/>
          <p:cNvSpPr txBox="1"/>
          <p:nvPr/>
        </p:nvSpPr>
        <p:spPr>
          <a:xfrm>
            <a:off x="6133432" y="5489341"/>
            <a:ext cx="926344" cy="256480"/>
          </a:xfrm>
          <a:prstGeom prst="rect">
            <a:avLst/>
          </a:prstGeom>
          <a:noFill/>
        </p:spPr>
        <p:txBody>
          <a:bodyPr wrap="none" rtlCol="0">
            <a:spAutoFit/>
          </a:bodyPr>
          <a:lstStyle/>
          <a:p>
            <a:r>
              <a:rPr lang="en-US" sz="1600" dirty="0">
                <a:solidFill>
                  <a:prstClr val="black"/>
                </a:solidFill>
                <a:latin typeface="Arial" pitchFamily="34" charset="0"/>
                <a:cs typeface="Arial" pitchFamily="34" charset="0"/>
              </a:rPr>
              <a:t>Policy Value</a:t>
            </a:r>
          </a:p>
        </p:txBody>
      </p:sp>
      <p:sp>
        <p:nvSpPr>
          <p:cNvPr id="144" name="Rectangle 143"/>
          <p:cNvSpPr/>
          <p:nvPr/>
        </p:nvSpPr>
        <p:spPr>
          <a:xfrm>
            <a:off x="5998871" y="5565230"/>
            <a:ext cx="170822" cy="180870"/>
          </a:xfrm>
          <a:prstGeom prst="rect">
            <a:avLst/>
          </a:prstGeom>
          <a:gradFill flip="none" rotWithShape="1">
            <a:gsLst>
              <a:gs pos="0">
                <a:srgbClr val="005ABB">
                  <a:tint val="66000"/>
                  <a:satMod val="160000"/>
                </a:srgbClr>
              </a:gs>
              <a:gs pos="50000">
                <a:srgbClr val="005ABB">
                  <a:tint val="44500"/>
                  <a:satMod val="160000"/>
                </a:srgbClr>
              </a:gs>
              <a:gs pos="100000">
                <a:srgbClr val="005ABB">
                  <a:tint val="23500"/>
                  <a:satMod val="160000"/>
                </a:srgb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5" name="Oval 144"/>
          <p:cNvSpPr/>
          <p:nvPr/>
        </p:nvSpPr>
        <p:spPr>
          <a:xfrm>
            <a:off x="3529774" y="5587174"/>
            <a:ext cx="127826" cy="127826"/>
          </a:xfrm>
          <a:prstGeom prst="ellipse">
            <a:avLst/>
          </a:prstGeom>
          <a:solidFill>
            <a:srgbClr val="9C3C25"/>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baseline="0" dirty="0">
              <a:solidFill>
                <a:prstClr val="white"/>
              </a:solidFill>
            </a:endParaRPr>
          </a:p>
        </p:txBody>
      </p:sp>
      <p:sp>
        <p:nvSpPr>
          <p:cNvPr id="147" name="Rectangle 37"/>
          <p:cNvSpPr txBox="1">
            <a:spLocks noChangeArrowheads="1"/>
          </p:cNvSpPr>
          <p:nvPr/>
        </p:nvSpPr>
        <p:spPr bwMode="auto">
          <a:xfrm>
            <a:off x="457200" y="685800"/>
            <a:ext cx="7655681"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solidFill>
                  <a:prstClr val="black"/>
                </a:solidFill>
                <a:latin typeface="Arial" pitchFamily="34" charset="0"/>
                <a:cs typeface="Arial" pitchFamily="34" charset="0"/>
              </a:rPr>
              <a:t>5.5% Annual Compounding Growth</a:t>
            </a:r>
          </a:p>
          <a:p>
            <a:pPr eaLnBrk="1" hangingPunct="1"/>
            <a:r>
              <a:rPr lang="en-US" sz="1600" baseline="0" dirty="0" smtClean="0">
                <a:solidFill>
                  <a:prstClr val="black"/>
                </a:solidFill>
                <a:latin typeface="Arial" pitchFamily="34" charset="0"/>
                <a:cs typeface="Arial" pitchFamily="34" charset="0"/>
              </a:rPr>
              <a:t> Protection in Down </a:t>
            </a:r>
            <a:r>
              <a:rPr lang="en-US" sz="1600" baseline="0" dirty="0">
                <a:solidFill>
                  <a:prstClr val="black"/>
                </a:solidFill>
                <a:latin typeface="Arial" pitchFamily="34" charset="0"/>
                <a:cs typeface="Arial" pitchFamily="34" charset="0"/>
              </a:rPr>
              <a:t>Markets</a:t>
            </a:r>
            <a:endParaRPr lang="en-US" sz="1600" kern="0" baseline="30000" dirty="0">
              <a:solidFill>
                <a:prstClr val="black"/>
              </a:solidFill>
              <a:latin typeface="Arial" pitchFamily="34" charset="0"/>
              <a:cs typeface="Arial" pitchFamily="34" charset="0"/>
            </a:endParaRPr>
          </a:p>
        </p:txBody>
      </p:sp>
      <p:sp>
        <p:nvSpPr>
          <p:cNvPr id="148" name="TextBox 164"/>
          <p:cNvSpPr txBox="1">
            <a:spLocks noChangeArrowheads="1"/>
          </p:cNvSpPr>
          <p:nvPr/>
        </p:nvSpPr>
        <p:spPr bwMode="auto">
          <a:xfrm>
            <a:off x="485774" y="5961380"/>
            <a:ext cx="8330847" cy="553998"/>
          </a:xfrm>
          <a:prstGeom prst="rect">
            <a:avLst/>
          </a:prstGeom>
          <a:noFill/>
          <a:ln w="9525">
            <a:noFill/>
            <a:miter lim="800000"/>
            <a:headEnd/>
            <a:tailEnd/>
          </a:ln>
        </p:spPr>
        <p:txBody>
          <a:bodyPr wrap="square">
            <a:spAutoFit/>
          </a:bodyPr>
          <a:lstStyle/>
          <a:p>
            <a:pPr eaLnBrk="1" hangingPunct="1">
              <a:spcBef>
                <a:spcPct val="20000"/>
              </a:spcBef>
            </a:pPr>
            <a:r>
              <a:rPr lang="en-US" sz="1000" baseline="0" dirty="0">
                <a:solidFill>
                  <a:prstClr val="black"/>
                </a:solidFill>
                <a:latin typeface="Arial" pitchFamily="34" charset="0"/>
                <a:cs typeface="Arial" pitchFamily="34" charset="0"/>
              </a:rPr>
              <a:t>This is a hypothetical illustration intended to illustrate the features of the Retirement Income </a:t>
            </a:r>
            <a:r>
              <a:rPr lang="en-US" sz="1000" baseline="0" dirty="0" smtClean="0">
                <a:solidFill>
                  <a:prstClr val="black"/>
                </a:solidFill>
                <a:latin typeface="Arial" pitchFamily="34" charset="0"/>
                <a:cs typeface="Arial" pitchFamily="34" charset="0"/>
              </a:rPr>
              <a:t>Max</a:t>
            </a:r>
            <a:r>
              <a:rPr lang="en-US" sz="1000" baseline="58000" dirty="0" smtClean="0">
                <a:solidFill>
                  <a:prstClr val="black"/>
                </a:solidFill>
                <a:latin typeface="Arial" pitchFamily="34" charset="0"/>
                <a:cs typeface="Arial" pitchFamily="34" charset="0"/>
              </a:rPr>
              <a:t>SM</a:t>
            </a:r>
            <a:r>
              <a:rPr lang="en-US" sz="1000" baseline="0" dirty="0" smtClean="0">
                <a:solidFill>
                  <a:prstClr val="black"/>
                </a:solidFill>
                <a:latin typeface="Arial" pitchFamily="34" charset="0"/>
                <a:cs typeface="Arial" pitchFamily="34" charset="0"/>
              </a:rPr>
              <a:t> </a:t>
            </a:r>
            <a:r>
              <a:rPr lang="en-US" sz="1000" baseline="0" dirty="0">
                <a:solidFill>
                  <a:prstClr val="black"/>
                </a:solidFill>
                <a:latin typeface="Arial" pitchFamily="34" charset="0"/>
                <a:cs typeface="Arial" pitchFamily="34" charset="0"/>
              </a:rPr>
              <a:t>rider</a:t>
            </a:r>
            <a:r>
              <a:rPr lang="en-US" sz="1000" baseline="0" dirty="0" smtClean="0">
                <a:solidFill>
                  <a:prstClr val="black"/>
                </a:solidFill>
                <a:latin typeface="Arial" pitchFamily="34" charset="0"/>
                <a:cs typeface="Arial" pitchFamily="34" charset="0"/>
              </a:rPr>
              <a:t>. This </a:t>
            </a:r>
            <a:r>
              <a:rPr lang="en-US" sz="1000" baseline="0" dirty="0">
                <a:solidFill>
                  <a:prstClr val="black"/>
                </a:solidFill>
                <a:latin typeface="Arial" pitchFamily="34" charset="0"/>
                <a:cs typeface="Arial" pitchFamily="34" charset="0"/>
              </a:rPr>
              <a:t>illustration does not guarantee or predict actual performance.</a:t>
            </a:r>
            <a:br>
              <a:rPr lang="en-US" sz="1000" baseline="0" dirty="0">
                <a:solidFill>
                  <a:prstClr val="black"/>
                </a:solidFill>
                <a:latin typeface="Arial" pitchFamily="34" charset="0"/>
                <a:cs typeface="Arial" pitchFamily="34" charset="0"/>
              </a:rPr>
            </a:br>
            <a:r>
              <a:rPr lang="en-US" sz="1000" b="1" spc="-30" baseline="0" dirty="0">
                <a:solidFill>
                  <a:prstClr val="black"/>
                </a:solidFill>
                <a:latin typeface="Arial" pitchFamily="34" charset="0"/>
                <a:cs typeface="Arial" pitchFamily="34" charset="0"/>
              </a:rPr>
              <a:t>All guarantees, including optional benefits, are </a:t>
            </a:r>
            <a:r>
              <a:rPr lang="en-US" sz="1000" b="1" spc="-30" baseline="0" dirty="0" smtClean="0">
                <a:solidFill>
                  <a:prstClr val="black"/>
                </a:solidFill>
                <a:latin typeface="Arial" pitchFamily="34" charset="0"/>
                <a:cs typeface="Arial" pitchFamily="34" charset="0"/>
              </a:rPr>
              <a:t>backed by </a:t>
            </a:r>
            <a:r>
              <a:rPr lang="en-US" sz="1000" b="1" spc="-30" baseline="0" dirty="0">
                <a:solidFill>
                  <a:prstClr val="black"/>
                </a:solidFill>
                <a:latin typeface="Arial" pitchFamily="34" charset="0"/>
                <a:cs typeface="Arial" pitchFamily="34" charset="0"/>
              </a:rPr>
              <a:t>the claims-paying ability of the issuing insurance company.</a:t>
            </a:r>
            <a:endParaRPr lang="en-US" sz="1000" spc="-30" baseline="0" dirty="0">
              <a:solidFill>
                <a:prstClr val="black"/>
              </a:solidFill>
              <a:latin typeface="Arial" pitchFamily="34" charset="0"/>
              <a:cs typeface="Arial" pitchFamily="34" charset="0"/>
            </a:endParaRPr>
          </a:p>
        </p:txBody>
      </p:sp>
      <p:pic>
        <p:nvPicPr>
          <p:cNvPr id="27" name="Picture 26" descr="downMTN.jpg"/>
          <p:cNvPicPr>
            <a:picLocks/>
          </p:cNvPicPr>
          <p:nvPr/>
        </p:nvPicPr>
        <p:blipFill>
          <a:blip r:embed="rId3" cstate="print"/>
          <a:stretch>
            <a:fillRect/>
          </a:stretch>
        </p:blipFill>
        <p:spPr>
          <a:xfrm>
            <a:off x="736658" y="2995942"/>
            <a:ext cx="7712272" cy="2257691"/>
          </a:xfrm>
          <a:prstGeom prst="rect">
            <a:avLst/>
          </a:prstGeom>
        </p:spPr>
      </p:pic>
      <p:cxnSp>
        <p:nvCxnSpPr>
          <p:cNvPr id="28" name="Straight Connector 27"/>
          <p:cNvCxnSpPr/>
          <p:nvPr/>
        </p:nvCxnSpPr>
        <p:spPr>
          <a:xfrm>
            <a:off x="1039643" y="1796896"/>
            <a:ext cx="7878" cy="332354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039639" y="5132018"/>
            <a:ext cx="71878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rot="16200000">
            <a:off x="-362529" y="2981836"/>
            <a:ext cx="2253630" cy="256480"/>
          </a:xfrm>
          <a:prstGeom prst="rect">
            <a:avLst/>
          </a:prstGeom>
          <a:noFill/>
        </p:spPr>
        <p:txBody>
          <a:bodyPr wrap="none" rtlCol="0">
            <a:spAutoFit/>
          </a:bodyPr>
          <a:lstStyle/>
          <a:p>
            <a:r>
              <a:rPr lang="en-US" sz="1600" dirty="0">
                <a:solidFill>
                  <a:prstClr val="black"/>
                </a:solidFill>
              </a:rPr>
              <a:t>Policy Value and Withdrawal Base</a:t>
            </a:r>
          </a:p>
        </p:txBody>
      </p:sp>
      <p:sp>
        <p:nvSpPr>
          <p:cNvPr id="31" name="TextBox 30"/>
          <p:cNvSpPr txBox="1"/>
          <p:nvPr/>
        </p:nvSpPr>
        <p:spPr>
          <a:xfrm>
            <a:off x="900098" y="5077520"/>
            <a:ext cx="298480" cy="256480"/>
          </a:xfrm>
          <a:prstGeom prst="rect">
            <a:avLst/>
          </a:prstGeom>
          <a:noFill/>
        </p:spPr>
        <p:txBody>
          <a:bodyPr wrap="square" rtlCol="0">
            <a:spAutoFit/>
          </a:bodyPr>
          <a:lstStyle/>
          <a:p>
            <a:r>
              <a:rPr lang="en-US" sz="1600" dirty="0">
                <a:solidFill>
                  <a:prstClr val="black"/>
                </a:solidFill>
              </a:rPr>
              <a:t>0</a:t>
            </a:r>
          </a:p>
        </p:txBody>
      </p:sp>
      <p:sp>
        <p:nvSpPr>
          <p:cNvPr id="32" name="TextBox 31"/>
          <p:cNvSpPr txBox="1"/>
          <p:nvPr/>
        </p:nvSpPr>
        <p:spPr>
          <a:xfrm>
            <a:off x="1626205" y="5075997"/>
            <a:ext cx="298480" cy="256480"/>
          </a:xfrm>
          <a:prstGeom prst="rect">
            <a:avLst/>
          </a:prstGeom>
          <a:noFill/>
        </p:spPr>
        <p:txBody>
          <a:bodyPr wrap="square" rtlCol="0">
            <a:spAutoFit/>
          </a:bodyPr>
          <a:lstStyle/>
          <a:p>
            <a:r>
              <a:rPr lang="en-US" sz="1600" dirty="0">
                <a:solidFill>
                  <a:prstClr val="black"/>
                </a:solidFill>
              </a:rPr>
              <a:t>1</a:t>
            </a:r>
          </a:p>
        </p:txBody>
      </p:sp>
      <p:sp>
        <p:nvSpPr>
          <p:cNvPr id="33" name="TextBox 32"/>
          <p:cNvSpPr txBox="1"/>
          <p:nvPr/>
        </p:nvSpPr>
        <p:spPr>
          <a:xfrm>
            <a:off x="2351699" y="5075997"/>
            <a:ext cx="298480" cy="256480"/>
          </a:xfrm>
          <a:prstGeom prst="rect">
            <a:avLst/>
          </a:prstGeom>
          <a:noFill/>
        </p:spPr>
        <p:txBody>
          <a:bodyPr wrap="square" rtlCol="0">
            <a:spAutoFit/>
          </a:bodyPr>
          <a:lstStyle/>
          <a:p>
            <a:r>
              <a:rPr lang="en-US" sz="1600" dirty="0">
                <a:solidFill>
                  <a:prstClr val="black"/>
                </a:solidFill>
              </a:rPr>
              <a:t>2</a:t>
            </a:r>
          </a:p>
        </p:txBody>
      </p:sp>
      <p:sp>
        <p:nvSpPr>
          <p:cNvPr id="34" name="TextBox 33"/>
          <p:cNvSpPr txBox="1"/>
          <p:nvPr/>
        </p:nvSpPr>
        <p:spPr>
          <a:xfrm>
            <a:off x="3078430" y="5075997"/>
            <a:ext cx="298480" cy="256480"/>
          </a:xfrm>
          <a:prstGeom prst="rect">
            <a:avLst/>
          </a:prstGeom>
          <a:noFill/>
        </p:spPr>
        <p:txBody>
          <a:bodyPr wrap="square" rtlCol="0">
            <a:spAutoFit/>
          </a:bodyPr>
          <a:lstStyle/>
          <a:p>
            <a:r>
              <a:rPr lang="en-US" sz="1600" dirty="0">
                <a:solidFill>
                  <a:prstClr val="black"/>
                </a:solidFill>
              </a:rPr>
              <a:t>3</a:t>
            </a:r>
          </a:p>
        </p:txBody>
      </p:sp>
      <p:sp>
        <p:nvSpPr>
          <p:cNvPr id="35" name="TextBox 34"/>
          <p:cNvSpPr txBox="1"/>
          <p:nvPr/>
        </p:nvSpPr>
        <p:spPr>
          <a:xfrm>
            <a:off x="3810693" y="5075997"/>
            <a:ext cx="276225" cy="256480"/>
          </a:xfrm>
          <a:prstGeom prst="rect">
            <a:avLst/>
          </a:prstGeom>
          <a:noFill/>
        </p:spPr>
        <p:txBody>
          <a:bodyPr wrap="square" rtlCol="0">
            <a:spAutoFit/>
          </a:bodyPr>
          <a:lstStyle/>
          <a:p>
            <a:r>
              <a:rPr lang="en-US" sz="1600" dirty="0">
                <a:solidFill>
                  <a:prstClr val="black"/>
                </a:solidFill>
              </a:rPr>
              <a:t>4</a:t>
            </a:r>
          </a:p>
        </p:txBody>
      </p:sp>
      <p:sp>
        <p:nvSpPr>
          <p:cNvPr id="36" name="TextBox 35"/>
          <p:cNvSpPr txBox="1"/>
          <p:nvPr/>
        </p:nvSpPr>
        <p:spPr>
          <a:xfrm>
            <a:off x="4519730" y="5075997"/>
            <a:ext cx="298480" cy="256480"/>
          </a:xfrm>
          <a:prstGeom prst="rect">
            <a:avLst/>
          </a:prstGeom>
          <a:noFill/>
        </p:spPr>
        <p:txBody>
          <a:bodyPr wrap="square" rtlCol="0">
            <a:spAutoFit/>
          </a:bodyPr>
          <a:lstStyle/>
          <a:p>
            <a:r>
              <a:rPr lang="en-US" sz="1600" dirty="0">
                <a:solidFill>
                  <a:prstClr val="black"/>
                </a:solidFill>
              </a:rPr>
              <a:t>5</a:t>
            </a:r>
          </a:p>
        </p:txBody>
      </p:sp>
      <p:sp>
        <p:nvSpPr>
          <p:cNvPr id="37" name="TextBox 36"/>
          <p:cNvSpPr txBox="1"/>
          <p:nvPr/>
        </p:nvSpPr>
        <p:spPr>
          <a:xfrm>
            <a:off x="5246530" y="5075997"/>
            <a:ext cx="298480" cy="256480"/>
          </a:xfrm>
          <a:prstGeom prst="rect">
            <a:avLst/>
          </a:prstGeom>
          <a:noFill/>
        </p:spPr>
        <p:txBody>
          <a:bodyPr wrap="square" rtlCol="0">
            <a:spAutoFit/>
          </a:bodyPr>
          <a:lstStyle/>
          <a:p>
            <a:r>
              <a:rPr lang="en-US" sz="1600" dirty="0">
                <a:solidFill>
                  <a:prstClr val="black"/>
                </a:solidFill>
              </a:rPr>
              <a:t>6</a:t>
            </a:r>
          </a:p>
        </p:txBody>
      </p:sp>
      <p:sp>
        <p:nvSpPr>
          <p:cNvPr id="38" name="TextBox 37"/>
          <p:cNvSpPr txBox="1"/>
          <p:nvPr/>
        </p:nvSpPr>
        <p:spPr>
          <a:xfrm>
            <a:off x="5965255" y="5075997"/>
            <a:ext cx="298480" cy="256480"/>
          </a:xfrm>
          <a:prstGeom prst="rect">
            <a:avLst/>
          </a:prstGeom>
          <a:noFill/>
        </p:spPr>
        <p:txBody>
          <a:bodyPr wrap="square" rtlCol="0">
            <a:spAutoFit/>
          </a:bodyPr>
          <a:lstStyle/>
          <a:p>
            <a:r>
              <a:rPr lang="en-US" sz="1600" dirty="0">
                <a:solidFill>
                  <a:prstClr val="black"/>
                </a:solidFill>
              </a:rPr>
              <a:t>7</a:t>
            </a:r>
          </a:p>
        </p:txBody>
      </p:sp>
      <p:sp>
        <p:nvSpPr>
          <p:cNvPr id="39" name="TextBox 38"/>
          <p:cNvSpPr txBox="1"/>
          <p:nvPr/>
        </p:nvSpPr>
        <p:spPr>
          <a:xfrm>
            <a:off x="6688205" y="5075997"/>
            <a:ext cx="298480" cy="256480"/>
          </a:xfrm>
          <a:prstGeom prst="rect">
            <a:avLst/>
          </a:prstGeom>
          <a:noFill/>
        </p:spPr>
        <p:txBody>
          <a:bodyPr wrap="square" rtlCol="0">
            <a:spAutoFit/>
          </a:bodyPr>
          <a:lstStyle/>
          <a:p>
            <a:r>
              <a:rPr lang="en-US" sz="1600" dirty="0">
                <a:solidFill>
                  <a:prstClr val="black"/>
                </a:solidFill>
              </a:rPr>
              <a:t>8</a:t>
            </a:r>
          </a:p>
        </p:txBody>
      </p:sp>
      <p:sp>
        <p:nvSpPr>
          <p:cNvPr id="40" name="TextBox 39"/>
          <p:cNvSpPr txBox="1"/>
          <p:nvPr/>
        </p:nvSpPr>
        <p:spPr>
          <a:xfrm>
            <a:off x="7412480" y="5075997"/>
            <a:ext cx="298480" cy="256480"/>
          </a:xfrm>
          <a:prstGeom prst="rect">
            <a:avLst/>
          </a:prstGeom>
          <a:noFill/>
        </p:spPr>
        <p:txBody>
          <a:bodyPr wrap="square" rtlCol="0">
            <a:spAutoFit/>
          </a:bodyPr>
          <a:lstStyle/>
          <a:p>
            <a:r>
              <a:rPr lang="en-US" sz="1600" dirty="0">
                <a:solidFill>
                  <a:prstClr val="black"/>
                </a:solidFill>
              </a:rPr>
              <a:t>9</a:t>
            </a:r>
          </a:p>
        </p:txBody>
      </p:sp>
      <p:sp>
        <p:nvSpPr>
          <p:cNvPr id="41" name="TextBox 40"/>
          <p:cNvSpPr txBox="1"/>
          <p:nvPr/>
        </p:nvSpPr>
        <p:spPr>
          <a:xfrm>
            <a:off x="8032312" y="5075997"/>
            <a:ext cx="502088" cy="256480"/>
          </a:xfrm>
          <a:prstGeom prst="rect">
            <a:avLst/>
          </a:prstGeom>
          <a:noFill/>
        </p:spPr>
        <p:txBody>
          <a:bodyPr wrap="square" rtlCol="0">
            <a:spAutoFit/>
          </a:bodyPr>
          <a:lstStyle/>
          <a:p>
            <a:r>
              <a:rPr lang="en-US" sz="1600" dirty="0">
                <a:solidFill>
                  <a:prstClr val="black"/>
                </a:solidFill>
              </a:rPr>
              <a:t>10</a:t>
            </a: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230" y="1428596"/>
            <a:ext cx="7223760" cy="1889760"/>
          </a:xfrm>
          <a:prstGeom prst="rect">
            <a:avLst/>
          </a:prstGeom>
        </p:spPr>
      </p:pic>
    </p:spTree>
    <p:extLst>
      <p:ext uri="{BB962C8B-B14F-4D97-AF65-F5344CB8AC3E}">
        <p14:creationId xmlns:p14="http://schemas.microsoft.com/office/powerpoint/2010/main" val="3747489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Box 164"/>
          <p:cNvSpPr txBox="1">
            <a:spLocks noChangeArrowheads="1"/>
          </p:cNvSpPr>
          <p:nvPr/>
        </p:nvSpPr>
        <p:spPr bwMode="auto">
          <a:xfrm>
            <a:off x="472908" y="6186051"/>
            <a:ext cx="7614452" cy="430887"/>
          </a:xfrm>
          <a:prstGeom prst="rect">
            <a:avLst/>
          </a:prstGeom>
          <a:noFill/>
          <a:ln w="9525">
            <a:noFill/>
            <a:miter lim="800000"/>
            <a:headEnd/>
            <a:tailEnd/>
          </a:ln>
        </p:spPr>
        <p:txBody>
          <a:bodyPr wrap="square">
            <a:spAutoFit/>
          </a:bodyPr>
          <a:lstStyle/>
          <a:p>
            <a:pPr eaLnBrk="1" hangingPunct="1">
              <a:spcBef>
                <a:spcPct val="20000"/>
              </a:spcBef>
            </a:pPr>
            <a:r>
              <a:rPr lang="en-US" sz="1000" baseline="0" dirty="0">
                <a:solidFill>
                  <a:prstClr val="black"/>
                </a:solidFill>
                <a:latin typeface="Arial" pitchFamily="34" charset="0"/>
                <a:cs typeface="Arial" pitchFamily="34" charset="0"/>
              </a:rPr>
              <a:t>This illustration does not guarantee or predict actual performance. </a:t>
            </a:r>
          </a:p>
          <a:p>
            <a:pPr eaLnBrk="1" hangingPunct="1">
              <a:spcBef>
                <a:spcPct val="20000"/>
              </a:spcBef>
            </a:pPr>
            <a:r>
              <a:rPr lang="en-US" sz="1000" baseline="0" dirty="0">
                <a:solidFill>
                  <a:prstClr val="black"/>
                </a:solidFill>
                <a:latin typeface="Arial" pitchFamily="34" charset="0"/>
                <a:cs typeface="Arial" pitchFamily="34" charset="0"/>
              </a:rPr>
              <a:t>* Assumes no withdrawal is taken in the rider year. </a:t>
            </a:r>
            <a:endParaRPr lang="en-US" sz="1200" baseline="0" dirty="0">
              <a:solidFill>
                <a:prstClr val="black"/>
              </a:solidFill>
              <a:latin typeface="Arial" pitchFamily="34" charset="0"/>
              <a:cs typeface="Arial" pitchFamily="34" charset="0"/>
            </a:endParaRPr>
          </a:p>
        </p:txBody>
      </p:sp>
      <p:sp>
        <p:nvSpPr>
          <p:cNvPr id="210" name="Rectangle 37"/>
          <p:cNvSpPr txBox="1">
            <a:spLocks noChangeArrowheads="1"/>
          </p:cNvSpPr>
          <p:nvPr/>
        </p:nvSpPr>
        <p:spPr bwMode="auto">
          <a:xfrm>
            <a:off x="381000" y="685800"/>
            <a:ext cx="594461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Growth On Growth</a:t>
            </a:r>
          </a:p>
          <a:p>
            <a:pPr eaLnBrk="1" hangingPunct="1"/>
            <a:r>
              <a:rPr lang="en-US" sz="1600" baseline="0" dirty="0">
                <a:solidFill>
                  <a:prstClr val="black"/>
                </a:solidFill>
                <a:latin typeface="Arial" pitchFamily="34" charset="0"/>
                <a:cs typeface="Arial" pitchFamily="34" charset="0"/>
              </a:rPr>
              <a:t>Growing And Protecting Your </a:t>
            </a:r>
            <a:r>
              <a:rPr lang="en-US" sz="1600" baseline="0" dirty="0" smtClean="0">
                <a:solidFill>
                  <a:prstClr val="black"/>
                </a:solidFill>
                <a:latin typeface="Arial" pitchFamily="34" charset="0"/>
                <a:cs typeface="Arial" pitchFamily="34" charset="0"/>
              </a:rPr>
              <a:t>Retirement </a:t>
            </a:r>
            <a:r>
              <a:rPr lang="en-US" sz="1600" baseline="0" dirty="0">
                <a:solidFill>
                  <a:prstClr val="black"/>
                </a:solidFill>
                <a:latin typeface="Arial" pitchFamily="34" charset="0"/>
                <a:cs typeface="Arial" pitchFamily="34" charset="0"/>
              </a:rPr>
              <a:t>Income</a:t>
            </a:r>
            <a:endParaRPr lang="en-US" sz="1600" kern="0" baseline="30000" dirty="0">
              <a:solidFill>
                <a:prstClr val="black"/>
              </a:solidFill>
              <a:latin typeface="Arial" pitchFamily="34" charset="0"/>
              <a:cs typeface="Arial" pitchFamily="34" charset="0"/>
            </a:endParaRPr>
          </a:p>
        </p:txBody>
      </p:sp>
      <p:pic>
        <p:nvPicPr>
          <p:cNvPr id="79" name="Picture 78" descr="growthOnMTN.jpg"/>
          <p:cNvPicPr>
            <a:picLocks noChangeAspect="1"/>
          </p:cNvPicPr>
          <p:nvPr/>
        </p:nvPicPr>
        <p:blipFill>
          <a:blip r:embed="rId3" cstate="print"/>
          <a:stretch>
            <a:fillRect/>
          </a:stretch>
        </p:blipFill>
        <p:spPr>
          <a:xfrm>
            <a:off x="892345" y="2334838"/>
            <a:ext cx="7265381" cy="3475111"/>
          </a:xfrm>
          <a:prstGeom prst="rect">
            <a:avLst/>
          </a:prstGeom>
        </p:spPr>
      </p:pic>
      <p:grpSp>
        <p:nvGrpSpPr>
          <p:cNvPr id="80" name="Group 79"/>
          <p:cNvGrpSpPr/>
          <p:nvPr/>
        </p:nvGrpSpPr>
        <p:grpSpPr>
          <a:xfrm>
            <a:off x="5140150" y="2739282"/>
            <a:ext cx="3165912" cy="1057094"/>
            <a:chOff x="5140150" y="2901697"/>
            <a:chExt cx="3165912" cy="1057094"/>
          </a:xfrm>
        </p:grpSpPr>
        <p:sp>
          <p:nvSpPr>
            <p:cNvPr id="81" name="TextBox 80"/>
            <p:cNvSpPr txBox="1"/>
            <p:nvPr/>
          </p:nvSpPr>
          <p:spPr>
            <a:xfrm>
              <a:off x="7162800" y="3639979"/>
              <a:ext cx="1143262" cy="246221"/>
            </a:xfrm>
            <a:prstGeom prst="rect">
              <a:avLst/>
            </a:prstGeom>
            <a:noFill/>
          </p:spPr>
          <p:txBody>
            <a:bodyPr wrap="none" rtlCol="0">
              <a:spAutoFit/>
            </a:bodyPr>
            <a:lstStyle/>
            <a:p>
              <a:pPr eaLnBrk="1" fontAlgn="auto" hangingPunct="1">
                <a:spcBef>
                  <a:spcPts val="0"/>
                </a:spcBef>
                <a:spcAft>
                  <a:spcPts val="0"/>
                </a:spcAft>
              </a:pPr>
              <a:r>
                <a:rPr lang="en-US" sz="1000" baseline="0" dirty="0">
                  <a:solidFill>
                    <a:prstClr val="black"/>
                  </a:solidFill>
                  <a:latin typeface="Arial" pitchFamily="34" charset="0"/>
                  <a:cs typeface="Arial" pitchFamily="34" charset="0"/>
                </a:rPr>
                <a:t>Withdrawal Base</a:t>
              </a:r>
            </a:p>
          </p:txBody>
        </p:sp>
        <p:pic>
          <p:nvPicPr>
            <p:cNvPr id="82" name="Picture 81"/>
            <p:cNvPicPr>
              <a:picLocks noChangeAspect="1"/>
            </p:cNvPicPr>
            <p:nvPr/>
          </p:nvPicPr>
          <p:blipFill rotWithShape="1">
            <a:blip r:embed="rId4">
              <a:extLst>
                <a:ext uri="{28A0092B-C50C-407E-A947-70E740481C1C}">
                  <a14:useLocalDpi xmlns:a14="http://schemas.microsoft.com/office/drawing/2010/main" val="0"/>
                </a:ext>
              </a:extLst>
            </a:blip>
            <a:srcRect l="57110" t="22831" r="1173" b="21231"/>
            <a:stretch/>
          </p:blipFill>
          <p:spPr>
            <a:xfrm>
              <a:off x="5140150" y="2901697"/>
              <a:ext cx="3013536" cy="1057094"/>
            </a:xfrm>
            <a:prstGeom prst="rect">
              <a:avLst/>
            </a:prstGeom>
          </p:spPr>
        </p:pic>
      </p:grpSp>
      <p:sp>
        <p:nvSpPr>
          <p:cNvPr id="83" name="Oval 82"/>
          <p:cNvSpPr/>
          <p:nvPr/>
        </p:nvSpPr>
        <p:spPr>
          <a:xfrm>
            <a:off x="5502705" y="3155214"/>
            <a:ext cx="819150" cy="819150"/>
          </a:xfrm>
          <a:prstGeom prst="ellipse">
            <a:avLst/>
          </a:prstGeom>
          <a:solidFill>
            <a:schemeClr val="bg1">
              <a:lumMod val="75000"/>
              <a:alpha val="26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baseline="0">
              <a:solidFill>
                <a:prstClr val="white"/>
              </a:solidFill>
            </a:endParaRPr>
          </a:p>
        </p:txBody>
      </p:sp>
      <p:grpSp>
        <p:nvGrpSpPr>
          <p:cNvPr id="84" name="Group 89"/>
          <p:cNvGrpSpPr/>
          <p:nvPr/>
        </p:nvGrpSpPr>
        <p:grpSpPr>
          <a:xfrm>
            <a:off x="844039" y="2367280"/>
            <a:ext cx="2237539" cy="2147338"/>
            <a:chOff x="786889" y="2533304"/>
            <a:chExt cx="2299211" cy="2147338"/>
          </a:xfrm>
        </p:grpSpPr>
        <p:sp>
          <p:nvSpPr>
            <p:cNvPr id="85" name="TextBox 164"/>
            <p:cNvSpPr txBox="1">
              <a:spLocks noChangeArrowheads="1"/>
            </p:cNvSpPr>
            <p:nvPr/>
          </p:nvSpPr>
          <p:spPr bwMode="auto">
            <a:xfrm>
              <a:off x="786889" y="2610107"/>
              <a:ext cx="2299211" cy="861774"/>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pPr>
              <a:r>
                <a:rPr lang="en-US" sz="1000" b="1" cap="all" baseline="0" dirty="0">
                  <a:solidFill>
                    <a:srgbClr val="9C3C25"/>
                  </a:solidFill>
                  <a:latin typeface="Arial" pitchFamily="34" charset="0"/>
                  <a:cs typeface="Arial" pitchFamily="34" charset="0"/>
                </a:rPr>
                <a:t>UP MARKETS</a:t>
              </a:r>
              <a:endParaRPr lang="en-US" sz="1000" cap="all" baseline="0" dirty="0">
                <a:solidFill>
                  <a:srgbClr val="9C3C25"/>
                </a:solidFill>
                <a:latin typeface="Arial" pitchFamily="34" charset="0"/>
                <a:cs typeface="Arial" pitchFamily="34" charset="0"/>
              </a:endParaRPr>
            </a:p>
            <a:p>
              <a:pPr algn="ctr" eaLnBrk="1" fontAlgn="auto" hangingPunct="1">
                <a:spcBef>
                  <a:spcPts val="0"/>
                </a:spcBef>
                <a:spcAft>
                  <a:spcPts val="0"/>
                </a:spcAft>
              </a:pPr>
              <a:r>
                <a:rPr lang="en-US" sz="1000" baseline="0" dirty="0">
                  <a:solidFill>
                    <a:prstClr val="black"/>
                  </a:solidFill>
                  <a:latin typeface="Arial" pitchFamily="34" charset="0"/>
                  <a:cs typeface="Arial" pitchFamily="34" charset="0"/>
                </a:rPr>
                <a:t>Automatically lock-in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the highest Monthiversary</a:t>
              </a:r>
              <a:r>
                <a:rPr lang="en-US" sz="800" baseline="58000" dirty="0">
                  <a:solidFill>
                    <a:prstClr val="black"/>
                  </a:solidFill>
                  <a:latin typeface="Arial" pitchFamily="34" charset="0"/>
                  <a:cs typeface="Arial" pitchFamily="34" charset="0"/>
                </a:rPr>
                <a:t>SM</a:t>
              </a:r>
              <a:r>
                <a:rPr lang="en-US" sz="1000" baseline="0" dirty="0">
                  <a:solidFill>
                    <a:prstClr val="black"/>
                  </a:solidFill>
                  <a:latin typeface="Arial" pitchFamily="34" charset="0"/>
                  <a:cs typeface="Arial" pitchFamily="34" charset="0"/>
                </a:rPr>
                <a:t>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value and step-up </a:t>
              </a:r>
              <a:r>
                <a:rPr lang="en-US" sz="1000" baseline="0" dirty="0" smtClean="0">
                  <a:solidFill>
                    <a:prstClr val="black"/>
                  </a:solidFill>
                  <a:latin typeface="Arial" pitchFamily="34" charset="0"/>
                  <a:cs typeface="Arial" pitchFamily="34" charset="0"/>
                </a:rPr>
                <a:t>your clients</a:t>
              </a:r>
              <a:br>
                <a:rPr lang="en-US" sz="1000" baseline="0" dirty="0" smtClean="0">
                  <a:solidFill>
                    <a:prstClr val="black"/>
                  </a:solidFill>
                  <a:latin typeface="Arial" pitchFamily="34" charset="0"/>
                  <a:cs typeface="Arial" pitchFamily="34" charset="0"/>
                </a:rPr>
              </a:br>
              <a:r>
                <a:rPr lang="en-US" sz="1000" baseline="0" dirty="0" smtClean="0">
                  <a:solidFill>
                    <a:prstClr val="black"/>
                  </a:solidFill>
                  <a:latin typeface="Arial" pitchFamily="34" charset="0"/>
                  <a:cs typeface="Arial" pitchFamily="34" charset="0"/>
                </a:rPr>
                <a:t>withdrawal </a:t>
              </a:r>
              <a:r>
                <a:rPr lang="en-US" sz="1000" baseline="0" dirty="0">
                  <a:solidFill>
                    <a:prstClr val="black"/>
                  </a:solidFill>
                  <a:latin typeface="Arial" pitchFamily="34" charset="0"/>
                  <a:cs typeface="Arial" pitchFamily="34" charset="0"/>
                </a:rPr>
                <a:t>base</a:t>
              </a:r>
            </a:p>
          </p:txBody>
        </p:sp>
        <p:cxnSp>
          <p:nvCxnSpPr>
            <p:cNvPr id="86" name="Straight Connector 85"/>
            <p:cNvCxnSpPr/>
            <p:nvPr/>
          </p:nvCxnSpPr>
          <p:spPr>
            <a:xfrm rot="16200000" flipV="1">
              <a:off x="375171" y="4204784"/>
              <a:ext cx="951479" cy="2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6200000" flipV="1">
              <a:off x="2795642" y="3906213"/>
              <a:ext cx="361926" cy="281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0800000">
              <a:off x="847726" y="3729039"/>
              <a:ext cx="2124075" cy="23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V="1">
              <a:off x="1813856" y="3629320"/>
              <a:ext cx="205374" cy="257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959476" y="2533304"/>
              <a:ext cx="1912513" cy="991673"/>
            </a:xfrm>
            <a:prstGeom prst="rect">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baseline="0">
                <a:solidFill>
                  <a:prstClr val="white"/>
                </a:solidFill>
              </a:endParaRPr>
            </a:p>
          </p:txBody>
        </p:sp>
      </p:grpSp>
      <p:grpSp>
        <p:nvGrpSpPr>
          <p:cNvPr id="93" name="Group 97"/>
          <p:cNvGrpSpPr/>
          <p:nvPr/>
        </p:nvGrpSpPr>
        <p:grpSpPr>
          <a:xfrm>
            <a:off x="2958589" y="1649038"/>
            <a:ext cx="2341570" cy="2147338"/>
            <a:chOff x="2941106" y="1852842"/>
            <a:chExt cx="2299211" cy="2147338"/>
          </a:xfrm>
        </p:grpSpPr>
        <p:sp>
          <p:nvSpPr>
            <p:cNvPr id="94" name="TextBox 164"/>
            <p:cNvSpPr txBox="1">
              <a:spLocks noChangeArrowheads="1"/>
            </p:cNvSpPr>
            <p:nvPr/>
          </p:nvSpPr>
          <p:spPr bwMode="auto">
            <a:xfrm>
              <a:off x="2941106" y="1912038"/>
              <a:ext cx="2299211" cy="861774"/>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pPr>
              <a:r>
                <a:rPr lang="en-US" sz="1000" b="1" cap="all" baseline="0" dirty="0">
                  <a:solidFill>
                    <a:srgbClr val="9C3C25"/>
                  </a:solidFill>
                  <a:latin typeface="Arial" pitchFamily="34" charset="0"/>
                  <a:cs typeface="Arial" pitchFamily="34" charset="0"/>
                </a:rPr>
                <a:t>DOWN MARKETS</a:t>
              </a:r>
              <a:endParaRPr lang="en-US" sz="1000" cap="all" baseline="0" dirty="0">
                <a:solidFill>
                  <a:srgbClr val="9C3C25"/>
                </a:solidFill>
                <a:latin typeface="Arial" pitchFamily="34" charset="0"/>
                <a:cs typeface="Arial" pitchFamily="34" charset="0"/>
              </a:endParaRPr>
            </a:p>
            <a:p>
              <a:pPr algn="ctr" eaLnBrk="1" fontAlgn="auto" hangingPunct="1">
                <a:spcBef>
                  <a:spcPts val="0"/>
                </a:spcBef>
                <a:spcAft>
                  <a:spcPts val="0"/>
                </a:spcAft>
              </a:pPr>
              <a:r>
                <a:rPr lang="en-US" sz="1000" baseline="0" dirty="0">
                  <a:solidFill>
                    <a:prstClr val="black"/>
                  </a:solidFill>
                  <a:latin typeface="Arial" pitchFamily="34" charset="0"/>
                  <a:cs typeface="Arial" pitchFamily="34" charset="0"/>
                </a:rPr>
                <a:t>Receive </a:t>
              </a:r>
              <a:r>
                <a:rPr lang="en-US" sz="1000" baseline="0" dirty="0" smtClean="0">
                  <a:solidFill>
                    <a:prstClr val="black"/>
                  </a:solidFill>
                  <a:latin typeface="Arial" pitchFamily="34" charset="0"/>
                  <a:cs typeface="Arial" pitchFamily="34" charset="0"/>
                </a:rPr>
                <a:t>5.5% </a:t>
              </a:r>
              <a:r>
                <a:rPr lang="en-US" sz="1000" baseline="0" dirty="0">
                  <a:solidFill>
                    <a:prstClr val="black"/>
                  </a:solidFill>
                  <a:latin typeface="Arial" pitchFamily="34" charset="0"/>
                  <a:cs typeface="Arial" pitchFamily="34" charset="0"/>
                </a:rPr>
                <a:t>annual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compounding growth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to </a:t>
              </a:r>
              <a:r>
                <a:rPr lang="en-US" sz="1000" baseline="0" dirty="0" smtClean="0">
                  <a:solidFill>
                    <a:prstClr val="black"/>
                  </a:solidFill>
                  <a:latin typeface="Arial" pitchFamily="34" charset="0"/>
                  <a:cs typeface="Arial" pitchFamily="34" charset="0"/>
                </a:rPr>
                <a:t>your clients withdrawal </a:t>
              </a:r>
              <a:r>
                <a:rPr lang="en-US" sz="1000" baseline="0" dirty="0">
                  <a:solidFill>
                    <a:prstClr val="black"/>
                  </a:solidFill>
                  <a:latin typeface="Arial" pitchFamily="34" charset="0"/>
                  <a:cs typeface="Arial" pitchFamily="34" charset="0"/>
                </a:rPr>
                <a:t>base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for up to 10 years*</a:t>
              </a:r>
            </a:p>
          </p:txBody>
        </p:sp>
        <p:cxnSp>
          <p:nvCxnSpPr>
            <p:cNvPr id="95" name="Straight Connector 94"/>
            <p:cNvCxnSpPr/>
            <p:nvPr/>
          </p:nvCxnSpPr>
          <p:spPr>
            <a:xfrm rot="16200000" flipV="1">
              <a:off x="2548569" y="3524322"/>
              <a:ext cx="951479" cy="2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flipH="1" flipV="1">
              <a:off x="4782695" y="3418331"/>
              <a:ext cx="740664" cy="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10800000" flipV="1">
              <a:off x="3021133" y="3048000"/>
              <a:ext cx="2132758" cy="58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V="1">
              <a:off x="3991126" y="2948858"/>
              <a:ext cx="205374" cy="257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3136746" y="1852842"/>
              <a:ext cx="1912513" cy="991673"/>
            </a:xfrm>
            <a:prstGeom prst="rect">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baseline="0">
                <a:solidFill>
                  <a:prstClr val="white"/>
                </a:solidFill>
              </a:endParaRPr>
            </a:p>
          </p:txBody>
        </p:sp>
      </p:grpSp>
      <p:grpSp>
        <p:nvGrpSpPr>
          <p:cNvPr id="104" name="Group 104"/>
          <p:cNvGrpSpPr/>
          <p:nvPr/>
        </p:nvGrpSpPr>
        <p:grpSpPr>
          <a:xfrm>
            <a:off x="5502705" y="1825012"/>
            <a:ext cx="2860245" cy="2020522"/>
            <a:chOff x="5445555" y="1991036"/>
            <a:chExt cx="2860245" cy="2020522"/>
          </a:xfrm>
        </p:grpSpPr>
        <p:cxnSp>
          <p:nvCxnSpPr>
            <p:cNvPr id="105" name="Straight Connector 104"/>
            <p:cNvCxnSpPr/>
            <p:nvPr/>
          </p:nvCxnSpPr>
          <p:spPr>
            <a:xfrm flipH="1">
              <a:off x="6153522" y="3726656"/>
              <a:ext cx="348848" cy="28490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endCxn id="83" idx="2"/>
            </p:cNvCxnSpPr>
            <p:nvPr/>
          </p:nvCxnSpPr>
          <p:spPr>
            <a:xfrm flipH="1">
              <a:off x="5445555" y="1991036"/>
              <a:ext cx="107519" cy="163621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H="1">
              <a:off x="6787285" y="3223817"/>
              <a:ext cx="318365" cy="2686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a:off x="7791450" y="2094598"/>
              <a:ext cx="514350" cy="51550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4" name="TextBox 113"/>
          <p:cNvSpPr txBox="1"/>
          <p:nvPr/>
        </p:nvSpPr>
        <p:spPr>
          <a:xfrm>
            <a:off x="4209293" y="5910585"/>
            <a:ext cx="423321" cy="256480"/>
          </a:xfrm>
          <a:prstGeom prst="rect">
            <a:avLst/>
          </a:prstGeom>
          <a:noFill/>
        </p:spPr>
        <p:txBody>
          <a:bodyPr wrap="none" rtlCol="0">
            <a:spAutoFit/>
          </a:bodyPr>
          <a:lstStyle/>
          <a:p>
            <a:r>
              <a:rPr lang="en-US" sz="1600" dirty="0">
                <a:solidFill>
                  <a:prstClr val="black"/>
                </a:solidFill>
                <a:latin typeface="Calibri"/>
              </a:rPr>
              <a:t>Year</a:t>
            </a:r>
          </a:p>
        </p:txBody>
      </p:sp>
      <p:sp>
        <p:nvSpPr>
          <p:cNvPr id="115" name="TextBox 114"/>
          <p:cNvSpPr txBox="1"/>
          <p:nvPr/>
        </p:nvSpPr>
        <p:spPr>
          <a:xfrm>
            <a:off x="743105" y="5735958"/>
            <a:ext cx="298480" cy="256480"/>
          </a:xfrm>
          <a:prstGeom prst="rect">
            <a:avLst/>
          </a:prstGeom>
          <a:noFill/>
        </p:spPr>
        <p:txBody>
          <a:bodyPr wrap="square" rtlCol="0">
            <a:spAutoFit/>
          </a:bodyPr>
          <a:lstStyle/>
          <a:p>
            <a:r>
              <a:rPr lang="en-US" sz="1600" dirty="0">
                <a:solidFill>
                  <a:prstClr val="black"/>
                </a:solidFill>
              </a:rPr>
              <a:t>0</a:t>
            </a:r>
          </a:p>
        </p:txBody>
      </p:sp>
      <p:sp>
        <p:nvSpPr>
          <p:cNvPr id="116" name="TextBox 115"/>
          <p:cNvSpPr txBox="1"/>
          <p:nvPr/>
        </p:nvSpPr>
        <p:spPr>
          <a:xfrm>
            <a:off x="1435592" y="5734435"/>
            <a:ext cx="298480" cy="256480"/>
          </a:xfrm>
          <a:prstGeom prst="rect">
            <a:avLst/>
          </a:prstGeom>
          <a:noFill/>
        </p:spPr>
        <p:txBody>
          <a:bodyPr wrap="square" rtlCol="0">
            <a:spAutoFit/>
          </a:bodyPr>
          <a:lstStyle/>
          <a:p>
            <a:r>
              <a:rPr lang="en-US" sz="1600" dirty="0">
                <a:solidFill>
                  <a:prstClr val="black"/>
                </a:solidFill>
              </a:rPr>
              <a:t>1</a:t>
            </a:r>
          </a:p>
        </p:txBody>
      </p:sp>
      <p:sp>
        <p:nvSpPr>
          <p:cNvPr id="117" name="TextBox 116"/>
          <p:cNvSpPr txBox="1"/>
          <p:nvPr/>
        </p:nvSpPr>
        <p:spPr>
          <a:xfrm>
            <a:off x="2161086" y="5734435"/>
            <a:ext cx="298480" cy="256480"/>
          </a:xfrm>
          <a:prstGeom prst="rect">
            <a:avLst/>
          </a:prstGeom>
          <a:noFill/>
        </p:spPr>
        <p:txBody>
          <a:bodyPr wrap="square" rtlCol="0">
            <a:spAutoFit/>
          </a:bodyPr>
          <a:lstStyle/>
          <a:p>
            <a:r>
              <a:rPr lang="en-US" sz="1600" dirty="0">
                <a:solidFill>
                  <a:prstClr val="black"/>
                </a:solidFill>
              </a:rPr>
              <a:t>2</a:t>
            </a:r>
          </a:p>
        </p:txBody>
      </p:sp>
      <p:sp>
        <p:nvSpPr>
          <p:cNvPr id="118" name="TextBox 117"/>
          <p:cNvSpPr txBox="1"/>
          <p:nvPr/>
        </p:nvSpPr>
        <p:spPr>
          <a:xfrm>
            <a:off x="2898648" y="5734435"/>
            <a:ext cx="298480" cy="256480"/>
          </a:xfrm>
          <a:prstGeom prst="rect">
            <a:avLst/>
          </a:prstGeom>
          <a:noFill/>
        </p:spPr>
        <p:txBody>
          <a:bodyPr wrap="square" rtlCol="0">
            <a:spAutoFit/>
          </a:bodyPr>
          <a:lstStyle/>
          <a:p>
            <a:r>
              <a:rPr lang="en-US" sz="1600" dirty="0">
                <a:solidFill>
                  <a:prstClr val="black"/>
                </a:solidFill>
              </a:rPr>
              <a:t>3</a:t>
            </a:r>
          </a:p>
        </p:txBody>
      </p:sp>
      <p:sp>
        <p:nvSpPr>
          <p:cNvPr id="119" name="TextBox 118"/>
          <p:cNvSpPr txBox="1"/>
          <p:nvPr/>
        </p:nvSpPr>
        <p:spPr>
          <a:xfrm>
            <a:off x="3611880" y="5734435"/>
            <a:ext cx="276225" cy="256480"/>
          </a:xfrm>
          <a:prstGeom prst="rect">
            <a:avLst/>
          </a:prstGeom>
          <a:noFill/>
        </p:spPr>
        <p:txBody>
          <a:bodyPr wrap="square" rtlCol="0">
            <a:spAutoFit/>
          </a:bodyPr>
          <a:lstStyle/>
          <a:p>
            <a:r>
              <a:rPr lang="en-US" sz="1600" dirty="0">
                <a:solidFill>
                  <a:prstClr val="black"/>
                </a:solidFill>
              </a:rPr>
              <a:t>4</a:t>
            </a:r>
          </a:p>
        </p:txBody>
      </p:sp>
      <p:sp>
        <p:nvSpPr>
          <p:cNvPr id="120" name="TextBox 119"/>
          <p:cNvSpPr txBox="1"/>
          <p:nvPr/>
        </p:nvSpPr>
        <p:spPr>
          <a:xfrm>
            <a:off x="4361688" y="5734435"/>
            <a:ext cx="298480" cy="256480"/>
          </a:xfrm>
          <a:prstGeom prst="rect">
            <a:avLst/>
          </a:prstGeom>
          <a:noFill/>
        </p:spPr>
        <p:txBody>
          <a:bodyPr wrap="square" rtlCol="0">
            <a:spAutoFit/>
          </a:bodyPr>
          <a:lstStyle/>
          <a:p>
            <a:r>
              <a:rPr lang="en-US" sz="1600" dirty="0">
                <a:solidFill>
                  <a:prstClr val="black"/>
                </a:solidFill>
              </a:rPr>
              <a:t>5</a:t>
            </a:r>
          </a:p>
        </p:txBody>
      </p:sp>
      <p:sp>
        <p:nvSpPr>
          <p:cNvPr id="121" name="TextBox 120"/>
          <p:cNvSpPr txBox="1"/>
          <p:nvPr/>
        </p:nvSpPr>
        <p:spPr>
          <a:xfrm>
            <a:off x="5093208" y="5734435"/>
            <a:ext cx="298480" cy="256480"/>
          </a:xfrm>
          <a:prstGeom prst="rect">
            <a:avLst/>
          </a:prstGeom>
          <a:noFill/>
        </p:spPr>
        <p:txBody>
          <a:bodyPr wrap="square" rtlCol="0">
            <a:spAutoFit/>
          </a:bodyPr>
          <a:lstStyle/>
          <a:p>
            <a:r>
              <a:rPr lang="en-US" sz="1600" dirty="0">
                <a:solidFill>
                  <a:prstClr val="black"/>
                </a:solidFill>
              </a:rPr>
              <a:t>6</a:t>
            </a:r>
          </a:p>
        </p:txBody>
      </p:sp>
      <p:sp>
        <p:nvSpPr>
          <p:cNvPr id="122" name="TextBox 121"/>
          <p:cNvSpPr txBox="1"/>
          <p:nvPr/>
        </p:nvSpPr>
        <p:spPr>
          <a:xfrm>
            <a:off x="5824728" y="5734435"/>
            <a:ext cx="298480" cy="256480"/>
          </a:xfrm>
          <a:prstGeom prst="rect">
            <a:avLst/>
          </a:prstGeom>
          <a:noFill/>
        </p:spPr>
        <p:txBody>
          <a:bodyPr wrap="square" rtlCol="0">
            <a:spAutoFit/>
          </a:bodyPr>
          <a:lstStyle/>
          <a:p>
            <a:r>
              <a:rPr lang="en-US" sz="1600" dirty="0">
                <a:solidFill>
                  <a:prstClr val="black"/>
                </a:solidFill>
              </a:rPr>
              <a:t>7</a:t>
            </a:r>
          </a:p>
        </p:txBody>
      </p:sp>
      <p:sp>
        <p:nvSpPr>
          <p:cNvPr id="123" name="TextBox 122"/>
          <p:cNvSpPr txBox="1"/>
          <p:nvPr/>
        </p:nvSpPr>
        <p:spPr>
          <a:xfrm>
            <a:off x="6559520" y="5734435"/>
            <a:ext cx="298480" cy="256480"/>
          </a:xfrm>
          <a:prstGeom prst="rect">
            <a:avLst/>
          </a:prstGeom>
          <a:noFill/>
        </p:spPr>
        <p:txBody>
          <a:bodyPr wrap="square" rtlCol="0">
            <a:spAutoFit/>
          </a:bodyPr>
          <a:lstStyle/>
          <a:p>
            <a:r>
              <a:rPr lang="en-US" sz="1600" dirty="0">
                <a:solidFill>
                  <a:prstClr val="black"/>
                </a:solidFill>
              </a:rPr>
              <a:t>8</a:t>
            </a:r>
          </a:p>
        </p:txBody>
      </p:sp>
      <p:sp>
        <p:nvSpPr>
          <p:cNvPr id="124" name="TextBox 123"/>
          <p:cNvSpPr txBox="1"/>
          <p:nvPr/>
        </p:nvSpPr>
        <p:spPr>
          <a:xfrm>
            <a:off x="7287768" y="5734435"/>
            <a:ext cx="298480" cy="256480"/>
          </a:xfrm>
          <a:prstGeom prst="rect">
            <a:avLst/>
          </a:prstGeom>
          <a:noFill/>
        </p:spPr>
        <p:txBody>
          <a:bodyPr wrap="square" rtlCol="0">
            <a:spAutoFit/>
          </a:bodyPr>
          <a:lstStyle/>
          <a:p>
            <a:r>
              <a:rPr lang="en-US" sz="1600" dirty="0">
                <a:solidFill>
                  <a:prstClr val="black"/>
                </a:solidFill>
              </a:rPr>
              <a:t>9</a:t>
            </a:r>
          </a:p>
        </p:txBody>
      </p:sp>
      <p:sp>
        <p:nvSpPr>
          <p:cNvPr id="125" name="TextBox 124"/>
          <p:cNvSpPr txBox="1"/>
          <p:nvPr/>
        </p:nvSpPr>
        <p:spPr>
          <a:xfrm>
            <a:off x="7956112" y="5734435"/>
            <a:ext cx="502088" cy="256480"/>
          </a:xfrm>
          <a:prstGeom prst="rect">
            <a:avLst/>
          </a:prstGeom>
          <a:noFill/>
        </p:spPr>
        <p:txBody>
          <a:bodyPr wrap="square" rtlCol="0">
            <a:spAutoFit/>
          </a:bodyPr>
          <a:lstStyle/>
          <a:p>
            <a:r>
              <a:rPr lang="en-US" sz="1600" dirty="0">
                <a:solidFill>
                  <a:prstClr val="black"/>
                </a:solidFill>
              </a:rPr>
              <a:t>10</a:t>
            </a:r>
          </a:p>
        </p:txBody>
      </p:sp>
      <p:pic>
        <p:nvPicPr>
          <p:cNvPr id="126" name="Picture 125"/>
          <p:cNvPicPr>
            <a:picLocks noChangeAspect="1"/>
          </p:cNvPicPr>
          <p:nvPr/>
        </p:nvPicPr>
        <p:blipFill rotWithShape="1">
          <a:blip r:embed="rId5">
            <a:extLst>
              <a:ext uri="{28A0092B-C50C-407E-A947-70E740481C1C}">
                <a14:useLocalDpi xmlns:a14="http://schemas.microsoft.com/office/drawing/2010/main" val="0"/>
              </a:ext>
            </a:extLst>
          </a:blip>
          <a:srcRect l="31468" t="43871" r="35034"/>
          <a:stretch/>
        </p:blipFill>
        <p:spPr>
          <a:xfrm>
            <a:off x="2971800" y="3497673"/>
            <a:ext cx="2419815" cy="1060703"/>
          </a:xfrm>
          <a:prstGeom prst="rect">
            <a:avLst/>
          </a:prstGeom>
        </p:spPr>
      </p:pic>
      <p:grpSp>
        <p:nvGrpSpPr>
          <p:cNvPr id="127" name="Group 126"/>
          <p:cNvGrpSpPr/>
          <p:nvPr/>
        </p:nvGrpSpPr>
        <p:grpSpPr>
          <a:xfrm>
            <a:off x="685800" y="3820950"/>
            <a:ext cx="2629909" cy="1251630"/>
            <a:chOff x="685800" y="3986974"/>
            <a:chExt cx="2629909" cy="1251630"/>
          </a:xfrm>
        </p:grpSpPr>
        <p:pic>
          <p:nvPicPr>
            <p:cNvPr id="128" name="Picture 127"/>
            <p:cNvPicPr>
              <a:picLocks noChangeAspect="1"/>
            </p:cNvPicPr>
            <p:nvPr/>
          </p:nvPicPr>
          <p:blipFill rotWithShape="1">
            <a:blip r:embed="rId6">
              <a:extLst>
                <a:ext uri="{28A0092B-C50C-407E-A947-70E740481C1C}">
                  <a14:useLocalDpi xmlns:a14="http://schemas.microsoft.com/office/drawing/2010/main" val="0"/>
                </a:ext>
              </a:extLst>
            </a:blip>
            <a:srcRect t="33284" r="63328"/>
            <a:stretch/>
          </p:blipFill>
          <p:spPr>
            <a:xfrm>
              <a:off x="685800" y="3986974"/>
              <a:ext cx="2629909" cy="1251630"/>
            </a:xfrm>
            <a:prstGeom prst="rect">
              <a:avLst/>
            </a:prstGeom>
          </p:spPr>
        </p:pic>
        <p:sp>
          <p:nvSpPr>
            <p:cNvPr id="129" name="TextBox 128"/>
            <p:cNvSpPr txBox="1"/>
            <p:nvPr/>
          </p:nvSpPr>
          <p:spPr>
            <a:xfrm>
              <a:off x="742950" y="4663440"/>
              <a:ext cx="808235" cy="400110"/>
            </a:xfrm>
            <a:prstGeom prst="rect">
              <a:avLst/>
            </a:prstGeom>
            <a:noFill/>
          </p:spPr>
          <p:txBody>
            <a:bodyPr wrap="none" rtlCol="0">
              <a:spAutoFit/>
            </a:bodyPr>
            <a:lstStyle/>
            <a:p>
              <a:pPr eaLnBrk="1" fontAlgn="auto" hangingPunct="1">
                <a:spcBef>
                  <a:spcPts val="0"/>
                </a:spcBef>
                <a:spcAft>
                  <a:spcPts val="0"/>
                </a:spcAft>
              </a:pPr>
              <a:r>
                <a:rPr lang="en-US" sz="1000" baseline="0" dirty="0">
                  <a:solidFill>
                    <a:prstClr val="black"/>
                  </a:solidFill>
                  <a:latin typeface="Arial" pitchFamily="34" charset="0"/>
                  <a:cs typeface="Arial" pitchFamily="34" charset="0"/>
                </a:rPr>
                <a:t>Initial</a:t>
              </a:r>
            </a:p>
            <a:p>
              <a:pPr eaLnBrk="1" fontAlgn="auto" hangingPunct="1">
                <a:spcBef>
                  <a:spcPts val="0"/>
                </a:spcBef>
                <a:spcAft>
                  <a:spcPts val="0"/>
                </a:spcAft>
              </a:pPr>
              <a:r>
                <a:rPr lang="en-US" sz="1000" baseline="0" dirty="0">
                  <a:solidFill>
                    <a:prstClr val="black"/>
                  </a:solidFill>
                  <a:latin typeface="Arial" pitchFamily="34" charset="0"/>
                  <a:cs typeface="Arial" pitchFamily="34" charset="0"/>
                </a:rPr>
                <a:t>Investment</a:t>
              </a:r>
            </a:p>
          </p:txBody>
        </p:sp>
      </p:grpSp>
      <p:grpSp>
        <p:nvGrpSpPr>
          <p:cNvPr id="12" name="Group 11"/>
          <p:cNvGrpSpPr/>
          <p:nvPr/>
        </p:nvGrpSpPr>
        <p:grpSpPr>
          <a:xfrm>
            <a:off x="5502705" y="1066800"/>
            <a:ext cx="2955495" cy="1968110"/>
            <a:chOff x="5502705" y="1066800"/>
            <a:chExt cx="2955495" cy="1968110"/>
          </a:xfrm>
        </p:grpSpPr>
        <p:grpSp>
          <p:nvGrpSpPr>
            <p:cNvPr id="100" name="Group 77"/>
            <p:cNvGrpSpPr/>
            <p:nvPr/>
          </p:nvGrpSpPr>
          <p:grpSpPr>
            <a:xfrm>
              <a:off x="5502705" y="1066800"/>
              <a:ext cx="2955495" cy="861774"/>
              <a:chOff x="5445555" y="1170362"/>
              <a:chExt cx="2955495" cy="861774"/>
            </a:xfrm>
          </p:grpSpPr>
          <p:sp>
            <p:nvSpPr>
              <p:cNvPr id="101" name="TextBox 164"/>
              <p:cNvSpPr txBox="1">
                <a:spLocks noChangeArrowheads="1"/>
              </p:cNvSpPr>
              <p:nvPr/>
            </p:nvSpPr>
            <p:spPr bwMode="auto">
              <a:xfrm>
                <a:off x="5445555" y="1170362"/>
                <a:ext cx="2955495" cy="861774"/>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pPr>
                <a:r>
                  <a:rPr lang="en-US" sz="1000" b="1" cap="all" baseline="0" dirty="0" err="1" smtClean="0">
                    <a:solidFill>
                      <a:srgbClr val="9C3C25"/>
                    </a:solidFill>
                    <a:latin typeface="Arial" pitchFamily="34" charset="0"/>
                    <a:cs typeface="Arial" pitchFamily="34" charset="0"/>
                  </a:rPr>
                  <a:t>Monthiversary</a:t>
                </a:r>
                <a:r>
                  <a:rPr lang="en-US" sz="1000" b="1" cap="all" baseline="30000" dirty="0" err="1" smtClean="0">
                    <a:solidFill>
                      <a:srgbClr val="9C3C25"/>
                    </a:solidFill>
                    <a:latin typeface="Arial" pitchFamily="34" charset="0"/>
                    <a:cs typeface="Arial" pitchFamily="34" charset="0"/>
                  </a:rPr>
                  <a:t>SM</a:t>
                </a:r>
                <a:r>
                  <a:rPr lang="en-US" sz="1000" b="1" cap="all" baseline="0" dirty="0" smtClean="0">
                    <a:solidFill>
                      <a:srgbClr val="9C3C25"/>
                    </a:solidFill>
                    <a:latin typeface="Arial" pitchFamily="34" charset="0"/>
                    <a:cs typeface="Arial" pitchFamily="34" charset="0"/>
                  </a:rPr>
                  <a:t> in action</a:t>
                </a:r>
                <a:endParaRPr lang="en-US" sz="1000" cap="all" baseline="0" dirty="0" smtClean="0">
                  <a:solidFill>
                    <a:srgbClr val="9C3C25"/>
                  </a:solidFill>
                  <a:latin typeface="Arial" pitchFamily="34" charset="0"/>
                  <a:cs typeface="Arial" pitchFamily="34" charset="0"/>
                </a:endParaRPr>
              </a:p>
              <a:p>
                <a:pPr algn="ctr" eaLnBrk="1" fontAlgn="auto" hangingPunct="1">
                  <a:spcBef>
                    <a:spcPts val="0"/>
                  </a:spcBef>
                  <a:spcAft>
                    <a:spcPts val="0"/>
                  </a:spcAft>
                </a:pPr>
                <a:r>
                  <a:rPr lang="en-US" sz="1000" baseline="0" dirty="0" smtClean="0">
                    <a:solidFill>
                      <a:prstClr val="black"/>
                    </a:solidFill>
                    <a:latin typeface="Arial" pitchFamily="34" charset="0"/>
                    <a:cs typeface="Arial" pitchFamily="34" charset="0"/>
                  </a:rPr>
                  <a:t>The rider was purchased September 30</a:t>
                </a:r>
                <a:r>
                  <a:rPr lang="en-US" sz="1000" baseline="30000" dirty="0" smtClean="0">
                    <a:solidFill>
                      <a:prstClr val="black"/>
                    </a:solidFill>
                    <a:latin typeface="Arial" pitchFamily="34" charset="0"/>
                    <a:cs typeface="Arial" pitchFamily="34" charset="0"/>
                  </a:rPr>
                  <a:t>th</a:t>
                </a:r>
                <a:r>
                  <a:rPr lang="en-US" sz="1000" baseline="0" dirty="0" smtClean="0">
                    <a:solidFill>
                      <a:prstClr val="black"/>
                    </a:solidFill>
                    <a:latin typeface="Arial" pitchFamily="34" charset="0"/>
                    <a:cs typeface="Arial" pitchFamily="34" charset="0"/>
                  </a:rPr>
                  <a:t> and </a:t>
                </a:r>
                <a:br>
                  <a:rPr lang="en-US" sz="1000" baseline="0" dirty="0" smtClean="0">
                    <a:solidFill>
                      <a:prstClr val="black"/>
                    </a:solidFill>
                    <a:latin typeface="Arial" pitchFamily="34" charset="0"/>
                    <a:cs typeface="Arial" pitchFamily="34" charset="0"/>
                  </a:rPr>
                </a:br>
                <a:r>
                  <a:rPr lang="en-US" sz="1000" baseline="0" dirty="0" smtClean="0">
                    <a:solidFill>
                      <a:prstClr val="black"/>
                    </a:solidFill>
                    <a:latin typeface="Arial" pitchFamily="34" charset="0"/>
                    <a:cs typeface="Arial" pitchFamily="34" charset="0"/>
                  </a:rPr>
                  <a:t>the policy value was recorded every month </a:t>
                </a:r>
                <a:br>
                  <a:rPr lang="en-US" sz="1000" baseline="0" dirty="0" smtClean="0">
                    <a:solidFill>
                      <a:prstClr val="black"/>
                    </a:solidFill>
                    <a:latin typeface="Arial" pitchFamily="34" charset="0"/>
                    <a:cs typeface="Arial" pitchFamily="34" charset="0"/>
                  </a:rPr>
                </a:br>
                <a:r>
                  <a:rPr lang="en-US" sz="1000" baseline="0" dirty="0" smtClean="0">
                    <a:solidFill>
                      <a:prstClr val="black"/>
                    </a:solidFill>
                    <a:latin typeface="Arial" pitchFamily="34" charset="0"/>
                    <a:cs typeface="Arial" pitchFamily="34" charset="0"/>
                  </a:rPr>
                  <a:t>thereafter on the same date. In this case, </a:t>
                </a:r>
                <a:r>
                  <a:rPr lang="en-US" sz="1000" baseline="0" dirty="0">
                    <a:solidFill>
                      <a:prstClr val="black"/>
                    </a:solidFill>
                    <a:latin typeface="Arial" pitchFamily="34" charset="0"/>
                    <a:cs typeface="Arial" pitchFamily="34" charset="0"/>
                  </a:rPr>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September 30</a:t>
                </a:r>
                <a:r>
                  <a:rPr lang="en-US" sz="1000" baseline="30000" dirty="0">
                    <a:solidFill>
                      <a:prstClr val="black"/>
                    </a:solidFill>
                    <a:latin typeface="Arial" pitchFamily="34" charset="0"/>
                    <a:cs typeface="Arial" pitchFamily="34" charset="0"/>
                  </a:rPr>
                  <a:t>th</a:t>
                </a:r>
                <a:r>
                  <a:rPr lang="en-US" sz="1000" baseline="0" dirty="0">
                    <a:solidFill>
                      <a:prstClr val="black"/>
                    </a:solidFill>
                    <a:latin typeface="Arial" pitchFamily="34" charset="0"/>
                    <a:cs typeface="Arial" pitchFamily="34" charset="0"/>
                  </a:rPr>
                  <a:t> was </a:t>
                </a:r>
                <a:r>
                  <a:rPr lang="en-US" sz="1000" baseline="0" dirty="0" smtClean="0">
                    <a:solidFill>
                      <a:prstClr val="black"/>
                    </a:solidFill>
                    <a:latin typeface="Arial" pitchFamily="34" charset="0"/>
                    <a:cs typeface="Arial" pitchFamily="34" charset="0"/>
                  </a:rPr>
                  <a:t>the highest </a:t>
                </a:r>
                <a:r>
                  <a:rPr lang="en-US" sz="1000" baseline="0" dirty="0" err="1" smtClean="0">
                    <a:solidFill>
                      <a:prstClr val="black"/>
                    </a:solidFill>
                    <a:latin typeface="Arial" pitchFamily="34" charset="0"/>
                    <a:cs typeface="Arial" pitchFamily="34" charset="0"/>
                  </a:rPr>
                  <a:t>Monthiversary</a:t>
                </a:r>
                <a:r>
                  <a:rPr lang="en-US" sz="800" baseline="58000" dirty="0" err="1" smtClean="0">
                    <a:solidFill>
                      <a:prstClr val="black"/>
                    </a:solidFill>
                    <a:latin typeface="Arial" pitchFamily="34" charset="0"/>
                    <a:cs typeface="Arial" pitchFamily="34" charset="0"/>
                  </a:rPr>
                  <a:t>SM</a:t>
                </a:r>
                <a:endParaRPr lang="en-US" sz="1000" baseline="30000" dirty="0">
                  <a:solidFill>
                    <a:prstClr val="black"/>
                  </a:solidFill>
                  <a:latin typeface="Arial" pitchFamily="34" charset="0"/>
                  <a:cs typeface="Arial" pitchFamily="34" charset="0"/>
                </a:endParaRPr>
              </a:p>
            </p:txBody>
          </p:sp>
          <p:sp>
            <p:nvSpPr>
              <p:cNvPr id="102" name="Rectangle 101"/>
              <p:cNvSpPr/>
              <p:nvPr/>
            </p:nvSpPr>
            <p:spPr>
              <a:xfrm>
                <a:off x="5553074" y="1171575"/>
                <a:ext cx="2752726" cy="8572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baseline="0">
                  <a:solidFill>
                    <a:prstClr val="white"/>
                  </a:solidFill>
                </a:endParaRPr>
              </a:p>
            </p:txBody>
          </p:sp>
        </p:grpSp>
        <p:pic>
          <p:nvPicPr>
            <p:cNvPr id="131" name="Picture 130"/>
            <p:cNvPicPr>
              <a:picLocks noChangeAspect="1"/>
            </p:cNvPicPr>
            <p:nvPr/>
          </p:nvPicPr>
          <p:blipFill>
            <a:blip r:embed="rId7" cstate="print"/>
            <a:stretch>
              <a:fillRect/>
            </a:stretch>
          </p:blipFill>
          <p:spPr>
            <a:xfrm>
              <a:off x="6080760" y="1981200"/>
              <a:ext cx="1775001" cy="1053710"/>
            </a:xfrm>
            <a:prstGeom prst="rect">
              <a:avLst/>
            </a:prstGeom>
          </p:spPr>
        </p:pic>
      </p:grpSp>
    </p:spTree>
    <p:extLst>
      <p:ext uri="{BB962C8B-B14F-4D97-AF65-F5344CB8AC3E}">
        <p14:creationId xmlns:p14="http://schemas.microsoft.com/office/powerpoint/2010/main" val="559773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1000"/>
                                        <p:tgtEl>
                                          <p:spTgt spid="12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down)">
                                      <p:cBhvr>
                                        <p:cTn id="11" dur="1000"/>
                                        <p:tgtEl>
                                          <p:spTgt spid="8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wipe(left)">
                                      <p:cBhvr>
                                        <p:cTn id="16" dur="1000"/>
                                        <p:tgtEl>
                                          <p:spTgt spid="126"/>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wipe(down)">
                                      <p:cBhvr>
                                        <p:cTn id="20" dur="10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left)">
                                      <p:cBhvr>
                                        <p:cTn id="25" dur="1000"/>
                                        <p:tgtEl>
                                          <p:spTgt spid="80"/>
                                        </p:tgtEl>
                                      </p:cBhvr>
                                    </p:animEffect>
                                  </p:childTnLst>
                                </p:cTn>
                              </p:par>
                              <p:par>
                                <p:cTn id="26" presetID="35"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2000"/>
                                        <p:tgtEl>
                                          <p:spTgt spid="83"/>
                                        </p:tgtEl>
                                      </p:cBhvr>
                                    </p:animEffect>
                                    <p:anim calcmode="lin" valueType="num">
                                      <p:cBhvr>
                                        <p:cTn id="29" dur="2000" fill="hold"/>
                                        <p:tgtEl>
                                          <p:spTgt spid="83"/>
                                        </p:tgtEl>
                                        <p:attrNameLst>
                                          <p:attrName>style.rotation</p:attrName>
                                        </p:attrNameLst>
                                      </p:cBhvr>
                                      <p:tavLst>
                                        <p:tav tm="0">
                                          <p:val>
                                            <p:fltVal val="720"/>
                                          </p:val>
                                        </p:tav>
                                        <p:tav tm="100000">
                                          <p:val>
                                            <p:fltVal val="0"/>
                                          </p:val>
                                        </p:tav>
                                      </p:tavLst>
                                    </p:anim>
                                    <p:anim calcmode="lin" valueType="num">
                                      <p:cBhvr>
                                        <p:cTn id="30" dur="2000" fill="hold"/>
                                        <p:tgtEl>
                                          <p:spTgt spid="83"/>
                                        </p:tgtEl>
                                        <p:attrNameLst>
                                          <p:attrName>ppt_h</p:attrName>
                                        </p:attrNameLst>
                                      </p:cBhvr>
                                      <p:tavLst>
                                        <p:tav tm="0">
                                          <p:val>
                                            <p:fltVal val="0"/>
                                          </p:val>
                                        </p:tav>
                                        <p:tav tm="100000">
                                          <p:val>
                                            <p:strVal val="#ppt_h"/>
                                          </p:val>
                                        </p:tav>
                                      </p:tavLst>
                                    </p:anim>
                                    <p:anim calcmode="lin" valueType="num">
                                      <p:cBhvr>
                                        <p:cTn id="31" dur="2000" fill="hold"/>
                                        <p:tgtEl>
                                          <p:spTgt spid="83"/>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1000"/>
                                        <p:tgtEl>
                                          <p:spTgt spid="12"/>
                                        </p:tgtEl>
                                      </p:cBhvr>
                                    </p:animEffect>
                                  </p:childTnLst>
                                </p:cTn>
                              </p:par>
                              <p:par>
                                <p:cTn id="36" presetID="22" presetClass="entr" presetSubtype="4"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wipe(down)">
                                      <p:cBhvr>
                                        <p:cTn id="38"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4"/>
          <p:cNvSpPr txBox="1">
            <a:spLocks noChangeArrowheads="1"/>
          </p:cNvSpPr>
          <p:nvPr/>
        </p:nvSpPr>
        <p:spPr bwMode="auto">
          <a:xfrm>
            <a:off x="494374" y="4479465"/>
            <a:ext cx="7858056" cy="400110"/>
          </a:xfrm>
          <a:prstGeom prst="rect">
            <a:avLst/>
          </a:prstGeom>
          <a:noFill/>
          <a:ln w="9525">
            <a:noFill/>
            <a:miter lim="800000"/>
            <a:headEnd/>
            <a:tailEnd/>
          </a:ln>
        </p:spPr>
        <p:txBody>
          <a:bodyPr wrap="square">
            <a:spAutoFit/>
          </a:bodyPr>
          <a:lstStyle/>
          <a:p>
            <a:pPr eaLnBrk="1" hangingPunct="1">
              <a:spcBef>
                <a:spcPct val="20000"/>
              </a:spcBef>
            </a:pPr>
            <a:r>
              <a:rPr lang="en-US" sz="1000" baseline="0" dirty="0" smtClean="0">
                <a:solidFill>
                  <a:prstClr val="black"/>
                </a:solidFill>
                <a:latin typeface="Arial" pitchFamily="34" charset="0"/>
                <a:cs typeface="Arial" pitchFamily="34" charset="0"/>
              </a:rPr>
              <a:t>If the rider is structured as joint life, withdrawals are based on the younger of the annuitant or the annuitant’s spouse </a:t>
            </a:r>
            <a:br>
              <a:rPr lang="en-US" sz="1000" baseline="0" dirty="0" smtClean="0">
                <a:solidFill>
                  <a:prstClr val="black"/>
                </a:solidFill>
                <a:latin typeface="Arial" pitchFamily="34" charset="0"/>
                <a:cs typeface="Arial" pitchFamily="34" charset="0"/>
              </a:rPr>
            </a:br>
            <a:r>
              <a:rPr lang="en-US" sz="1000" baseline="0" dirty="0" smtClean="0">
                <a:solidFill>
                  <a:prstClr val="black"/>
                </a:solidFill>
                <a:latin typeface="Arial" pitchFamily="34" charset="0"/>
                <a:cs typeface="Arial" pitchFamily="34" charset="0"/>
              </a:rPr>
              <a:t>when withdrawals begin and may be changed with an automatic step-up.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11" y="1641243"/>
            <a:ext cx="6588251" cy="2635300"/>
          </a:xfrm>
          <a:prstGeom prst="rect">
            <a:avLst/>
          </a:prstGeom>
        </p:spPr>
      </p:pic>
      <p:sp>
        <p:nvSpPr>
          <p:cNvPr id="10" name="TextBox 9"/>
          <p:cNvSpPr txBox="1"/>
          <p:nvPr/>
        </p:nvSpPr>
        <p:spPr>
          <a:xfrm>
            <a:off x="460556" y="6105030"/>
            <a:ext cx="8683443" cy="246221"/>
          </a:xfrm>
          <a:prstGeom prst="rect">
            <a:avLst/>
          </a:prstGeom>
          <a:noFill/>
        </p:spPr>
        <p:txBody>
          <a:bodyPr wrap="square" rtlCol="0">
            <a:spAutoFit/>
          </a:bodyPr>
          <a:lstStyle/>
          <a:p>
            <a:pPr eaLnBrk="1" hangingPunct="1">
              <a:spcBef>
                <a:spcPct val="20000"/>
              </a:spcBef>
            </a:pPr>
            <a:r>
              <a:rPr lang="en-US" sz="1000" b="1" baseline="0" dirty="0" smtClean="0">
                <a:solidFill>
                  <a:prstClr val="black"/>
                </a:solidFill>
                <a:latin typeface="Arial" pitchFamily="34" charset="0"/>
                <a:cs typeface="Arial" pitchFamily="34" charset="0"/>
              </a:rPr>
              <a:t>All guarantees, including optional benefits, are backed by the claims-paying ability of the issuing insurance company.</a:t>
            </a:r>
          </a:p>
        </p:txBody>
      </p:sp>
      <p:sp>
        <p:nvSpPr>
          <p:cNvPr id="12" name="Rectangle 37"/>
          <p:cNvSpPr txBox="1">
            <a:spLocks noChangeArrowheads="1"/>
          </p:cNvSpPr>
          <p:nvPr/>
        </p:nvSpPr>
        <p:spPr bwMode="auto">
          <a:xfrm>
            <a:off x="457200" y="685800"/>
            <a:ext cx="6877050"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solidFill>
                  <a:prstClr val="black"/>
                </a:solidFill>
                <a:latin typeface="Arial" pitchFamily="34" charset="0"/>
                <a:cs typeface="Arial" pitchFamily="34" charset="0"/>
              </a:rPr>
              <a:t>Maximize Your Retirement Income</a:t>
            </a:r>
            <a:endParaRPr lang="en-US" sz="2700" kern="0" baseline="0" dirty="0">
              <a:solidFill>
                <a:prstClr val="black"/>
              </a:solidFill>
              <a:latin typeface="Arial" pitchFamily="34" charset="0"/>
              <a:cs typeface="Arial" pitchFamily="34" charset="0"/>
            </a:endParaRPr>
          </a:p>
        </p:txBody>
      </p:sp>
      <p:sp>
        <p:nvSpPr>
          <p:cNvPr id="6" name="TextBox 5"/>
          <p:cNvSpPr txBox="1"/>
          <p:nvPr/>
        </p:nvSpPr>
        <p:spPr>
          <a:xfrm>
            <a:off x="1187829" y="2743200"/>
            <a:ext cx="598242"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80</a:t>
            </a:r>
            <a:r>
              <a:rPr lang="en-US" sz="2000" b="1" baseline="0" dirty="0" smtClean="0">
                <a:solidFill>
                  <a:prstClr val="black"/>
                </a:solidFill>
                <a:latin typeface="Calibri"/>
              </a:rPr>
              <a:t>+</a:t>
            </a:r>
            <a:endParaRPr lang="en-US" sz="2000" b="1" baseline="0" dirty="0">
              <a:solidFill>
                <a:prstClr val="black"/>
              </a:solidFill>
              <a:latin typeface="Calibri"/>
            </a:endParaRPr>
          </a:p>
        </p:txBody>
      </p:sp>
      <p:sp>
        <p:nvSpPr>
          <p:cNvPr id="7" name="TextBox 6"/>
          <p:cNvSpPr txBox="1"/>
          <p:nvPr/>
        </p:nvSpPr>
        <p:spPr>
          <a:xfrm>
            <a:off x="1066801" y="3204865"/>
            <a:ext cx="840295"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65-79</a:t>
            </a:r>
            <a:endParaRPr lang="en-US" sz="2000" b="1" baseline="0" dirty="0">
              <a:solidFill>
                <a:prstClr val="black"/>
              </a:solidFill>
              <a:latin typeface="Calibri"/>
            </a:endParaRPr>
          </a:p>
        </p:txBody>
      </p:sp>
      <p:sp>
        <p:nvSpPr>
          <p:cNvPr id="9" name="TextBox 8"/>
          <p:cNvSpPr txBox="1"/>
          <p:nvPr/>
        </p:nvSpPr>
        <p:spPr>
          <a:xfrm>
            <a:off x="1066800" y="3733800"/>
            <a:ext cx="840295"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59-64</a:t>
            </a:r>
            <a:endParaRPr lang="en-US" sz="2000" b="1" baseline="0" dirty="0">
              <a:solidFill>
                <a:prstClr val="black"/>
              </a:solidFill>
              <a:latin typeface="Calibri"/>
            </a:endParaRPr>
          </a:p>
        </p:txBody>
      </p:sp>
      <p:sp>
        <p:nvSpPr>
          <p:cNvPr id="11" name="TextBox 10"/>
          <p:cNvSpPr txBox="1"/>
          <p:nvPr/>
        </p:nvSpPr>
        <p:spPr>
          <a:xfrm>
            <a:off x="2933179" y="2743200"/>
            <a:ext cx="910826"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6.30%</a:t>
            </a:r>
            <a:endParaRPr lang="en-US" sz="2000" b="1" baseline="0" dirty="0">
              <a:solidFill>
                <a:prstClr val="black"/>
              </a:solidFill>
              <a:latin typeface="Calibri"/>
            </a:endParaRPr>
          </a:p>
        </p:txBody>
      </p:sp>
      <p:sp>
        <p:nvSpPr>
          <p:cNvPr id="13" name="TextBox 12"/>
          <p:cNvSpPr txBox="1"/>
          <p:nvPr/>
        </p:nvSpPr>
        <p:spPr>
          <a:xfrm>
            <a:off x="2931244" y="3204865"/>
            <a:ext cx="910826"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5.30%</a:t>
            </a:r>
            <a:endParaRPr lang="en-US" sz="2000" b="1" baseline="0" dirty="0">
              <a:solidFill>
                <a:prstClr val="black"/>
              </a:solidFill>
              <a:latin typeface="Calibri"/>
            </a:endParaRPr>
          </a:p>
        </p:txBody>
      </p:sp>
      <p:sp>
        <p:nvSpPr>
          <p:cNvPr id="14" name="TextBox 13"/>
          <p:cNvSpPr txBox="1"/>
          <p:nvPr/>
        </p:nvSpPr>
        <p:spPr>
          <a:xfrm>
            <a:off x="2933179" y="3733800"/>
            <a:ext cx="910826"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4.30%</a:t>
            </a:r>
            <a:endParaRPr lang="en-US" sz="2000" b="1" baseline="0" dirty="0">
              <a:solidFill>
                <a:prstClr val="black"/>
              </a:solidFill>
              <a:latin typeface="Calibri"/>
            </a:endParaRPr>
          </a:p>
        </p:txBody>
      </p:sp>
      <p:sp>
        <p:nvSpPr>
          <p:cNvPr id="15" name="TextBox 14"/>
          <p:cNvSpPr txBox="1"/>
          <p:nvPr/>
        </p:nvSpPr>
        <p:spPr>
          <a:xfrm>
            <a:off x="5295379" y="2743200"/>
            <a:ext cx="910826"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6.00%</a:t>
            </a:r>
            <a:endParaRPr lang="en-US" sz="2000" b="1" baseline="0" dirty="0">
              <a:solidFill>
                <a:prstClr val="black"/>
              </a:solidFill>
              <a:latin typeface="Calibri"/>
            </a:endParaRPr>
          </a:p>
        </p:txBody>
      </p:sp>
      <p:sp>
        <p:nvSpPr>
          <p:cNvPr id="16" name="TextBox 15"/>
          <p:cNvSpPr txBox="1"/>
          <p:nvPr/>
        </p:nvSpPr>
        <p:spPr>
          <a:xfrm>
            <a:off x="5293444" y="3204865"/>
            <a:ext cx="910826"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5.00%</a:t>
            </a:r>
            <a:endParaRPr lang="en-US" sz="2000" b="1" baseline="0" dirty="0">
              <a:solidFill>
                <a:prstClr val="black"/>
              </a:solidFill>
              <a:latin typeface="Calibri"/>
            </a:endParaRPr>
          </a:p>
        </p:txBody>
      </p:sp>
      <p:sp>
        <p:nvSpPr>
          <p:cNvPr id="17" name="TextBox 16"/>
          <p:cNvSpPr txBox="1"/>
          <p:nvPr/>
        </p:nvSpPr>
        <p:spPr>
          <a:xfrm>
            <a:off x="5295378" y="3733800"/>
            <a:ext cx="910826"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4.00%</a:t>
            </a:r>
            <a:endParaRPr lang="en-US" sz="2000" b="1" baseline="0" dirty="0">
              <a:solidFill>
                <a:prstClr val="black"/>
              </a:solidFill>
              <a:latin typeface="Calibri"/>
            </a:endParaRPr>
          </a:p>
        </p:txBody>
      </p:sp>
    </p:spTree>
    <p:extLst>
      <p:ext uri="{BB962C8B-B14F-4D97-AF65-F5344CB8AC3E}">
        <p14:creationId xmlns:p14="http://schemas.microsoft.com/office/powerpoint/2010/main" val="956438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4"/>
          <p:cNvSpPr txBox="1">
            <a:spLocks noChangeArrowheads="1"/>
          </p:cNvSpPr>
          <p:nvPr/>
        </p:nvSpPr>
        <p:spPr bwMode="auto">
          <a:xfrm>
            <a:off x="362738" y="3464258"/>
            <a:ext cx="8547802" cy="2862322"/>
          </a:xfrm>
          <a:prstGeom prst="rect">
            <a:avLst/>
          </a:prstGeom>
          <a:noFill/>
          <a:ln w="9525">
            <a:noFill/>
            <a:miter lim="800000"/>
            <a:headEnd/>
            <a:tailEnd/>
          </a:ln>
        </p:spPr>
        <p:txBody>
          <a:bodyPr wrap="square">
            <a:spAutoFit/>
          </a:bodyPr>
          <a:lstStyle/>
          <a:p>
            <a:r>
              <a:rPr lang="en-US" sz="1200" b="1" baseline="0" dirty="0" smtClean="0">
                <a:latin typeface="Arial" pitchFamily="34" charset="0"/>
                <a:cs typeface="Arial" pitchFamily="34" charset="0"/>
              </a:rPr>
              <a:t>The performance quoted represents past performance and does not guarantee future results; current performance may be lower or higher than the performance quoted. The annuity value will fluctuate with market conditions so that when surrendered, it may be worth more or less than the total of premium payments. To obtain performance data current to the most recent month-end go to www.transamerica.com.</a:t>
            </a:r>
          </a:p>
          <a:p>
            <a:r>
              <a:rPr lang="en-US" sz="1200" baseline="0" dirty="0" smtClean="0">
                <a:latin typeface="Arial" pitchFamily="34" charset="0"/>
                <a:cs typeface="Arial" pitchFamily="34" charset="0"/>
              </a:rPr>
              <a:t> </a:t>
            </a:r>
          </a:p>
          <a:p>
            <a:r>
              <a:rPr lang="en-US" sz="1200" baseline="0" dirty="0" smtClean="0">
                <a:latin typeface="Arial" pitchFamily="34" charset="0"/>
                <a:cs typeface="Arial" pitchFamily="34" charset="0"/>
              </a:rPr>
              <a:t>The performance displayed without surrender charges reflects the portfolio returns assuming a single premium payment (date next to portfolio name) with the Annual Step-Up death benefit, are net of all asset-based fees, including the daily Mortality and Expense Risk fee and Administrative charge equal to 1.50% annually, 12b-1 fees, (if any) and all other actual portfolio expenses. The performance displayed with surrender charges reflect the subaccount returns assuming a single premium payment with the Annual Step-Up death benefit, are net of all asset-based fees, including the daily Mortality and Expense Risk fee and Administrative charge equal to 1.50% annually, annual service charge, </a:t>
            </a:r>
            <a:r>
              <a:rPr lang="en-US" sz="1200" b="1" baseline="0" dirty="0" smtClean="0">
                <a:latin typeface="Arial" pitchFamily="34" charset="0"/>
                <a:cs typeface="Arial" pitchFamily="34" charset="0"/>
              </a:rPr>
              <a:t>maximum surrender charge (8%)</a:t>
            </a:r>
            <a:r>
              <a:rPr lang="en-US" sz="1200" baseline="0" dirty="0" smtClean="0">
                <a:latin typeface="Arial" pitchFamily="34" charset="0"/>
                <a:cs typeface="Arial" pitchFamily="34" charset="0"/>
              </a:rPr>
              <a:t>, 12b-1 fees, (if any) and all other actual portfolio expenses. Neither include any charges for other optional riders or any taxes that may apply at distribution. </a:t>
            </a:r>
            <a:r>
              <a:rPr lang="en-US" sz="1200" b="1" baseline="0" dirty="0" smtClean="0">
                <a:latin typeface="Arial" pitchFamily="34" charset="0"/>
                <a:cs typeface="Arial" pitchFamily="34" charset="0"/>
              </a:rPr>
              <a:t>If they had, performance would be lower</a:t>
            </a:r>
            <a:r>
              <a:rPr lang="en-US" sz="1200" baseline="0" dirty="0" smtClean="0">
                <a:latin typeface="Arial" pitchFamily="34" charset="0"/>
                <a:cs typeface="Arial" pitchFamily="34" charset="0"/>
              </a:rPr>
              <a:t>. The figures in the tables may reflect waiver of advisory fees and reimbursement of other expenses. </a:t>
            </a:r>
            <a:r>
              <a:rPr lang="en-US" sz="1200" b="1" baseline="0" dirty="0" smtClean="0">
                <a:latin typeface="Arial" pitchFamily="34" charset="0"/>
                <a:cs typeface="Arial" pitchFamily="34" charset="0"/>
              </a:rPr>
              <a:t>In the absence of such waivers, the performance would have been lower.</a:t>
            </a:r>
            <a:endParaRPr lang="en-US" sz="1200" b="1" baseline="0" dirty="0">
              <a:latin typeface="Arial" pitchFamily="34" charset="0"/>
              <a:cs typeface="Arial" pitchFamily="34" charset="0"/>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359455885"/>
              </p:ext>
            </p:extLst>
          </p:nvPr>
        </p:nvGraphicFramePr>
        <p:xfrm>
          <a:off x="451692" y="1705741"/>
          <a:ext cx="8394854" cy="1560344"/>
        </p:xfrm>
        <a:graphic>
          <a:graphicData uri="http://schemas.openxmlformats.org/drawingml/2006/table">
            <a:tbl>
              <a:tblPr firstRow="1" bandRow="1">
                <a:tableStyleId>{5C22544A-7EE6-4342-B048-85BDC9FD1C3A}</a:tableStyleId>
              </a:tblPr>
              <a:tblGrid>
                <a:gridCol w="3315303"/>
                <a:gridCol w="1348505"/>
                <a:gridCol w="1787792"/>
                <a:gridCol w="1943254"/>
              </a:tblGrid>
              <a:tr h="481815">
                <a:tc>
                  <a:txBody>
                    <a:bodyPr/>
                    <a:lstStyle/>
                    <a:p>
                      <a:r>
                        <a:rPr lang="en-US" sz="1400" b="1" dirty="0" smtClean="0">
                          <a:solidFill>
                            <a:schemeClr val="bg1"/>
                          </a:solidFill>
                          <a:latin typeface="Arial" pitchFamily="34" charset="0"/>
                          <a:cs typeface="Arial" pitchFamily="34" charset="0"/>
                        </a:rPr>
                        <a:t>TA Asset Allocation – Moderate TST – Service Class (5/1/02)</a:t>
                      </a:r>
                      <a:endParaRPr lang="en-US" sz="1400" b="1" dirty="0">
                        <a:solidFill>
                          <a:schemeClr val="bg1"/>
                        </a:solidFill>
                        <a:latin typeface="Arial" pitchFamily="34" charset="0"/>
                        <a:cs typeface="Arial"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3C"/>
                    </a:solidFill>
                  </a:tcPr>
                </a:tc>
                <a:tc>
                  <a:txBody>
                    <a:bodyPr/>
                    <a:lstStyle/>
                    <a:p>
                      <a:pPr algn="ctr"/>
                      <a:r>
                        <a:rPr lang="en-US" sz="1400" baseline="0" dirty="0" smtClean="0">
                          <a:solidFill>
                            <a:schemeClr val="bg1"/>
                          </a:solidFill>
                          <a:latin typeface="Arial" pitchFamily="34" charset="0"/>
                          <a:cs typeface="Arial" pitchFamily="34" charset="0"/>
                        </a:rPr>
                        <a:t>1 Year</a:t>
                      </a:r>
                      <a:endParaRPr lang="en-US" sz="1400" baseline="0" dirty="0">
                        <a:solidFill>
                          <a:schemeClr val="bg1"/>
                        </a:solidFill>
                        <a:latin typeface="Arial" pitchFamily="34" charset="0"/>
                        <a:cs typeface="Arial"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3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solidFill>
                          <a:latin typeface="Arial" pitchFamily="34" charset="0"/>
                          <a:cs typeface="Arial" pitchFamily="34" charset="0"/>
                        </a:rPr>
                        <a:t>5 Years</a:t>
                      </a: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3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itchFamily="34" charset="0"/>
                          <a:cs typeface="Arial" pitchFamily="34" charset="0"/>
                        </a:rPr>
                        <a:t>10 Years</a:t>
                      </a: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3C"/>
                    </a:solidFill>
                  </a:tcPr>
                </a:tc>
              </a:tr>
              <a:tr h="539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pitchFamily="34" charset="0"/>
                          <a:cs typeface="Arial" pitchFamily="34" charset="0"/>
                        </a:rPr>
                        <a:t>Portfolio returns without surrender charges and service charges deducted</a:t>
                      </a: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baseline="0" dirty="0" smtClean="0">
                          <a:solidFill>
                            <a:schemeClr val="tx1"/>
                          </a:solidFill>
                          <a:latin typeface="Arial" pitchFamily="34" charset="0"/>
                          <a:cs typeface="Arial" pitchFamily="34" charset="0"/>
                        </a:rPr>
                        <a:t>7.64%</a:t>
                      </a:r>
                      <a:endParaRPr lang="en-US" sz="1400" b="1" baseline="0" dirty="0">
                        <a:solidFill>
                          <a:schemeClr val="tx1"/>
                        </a:solidFill>
                        <a:latin typeface="Arial" pitchFamily="34" charset="0"/>
                        <a:cs typeface="Arial"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baseline="0" dirty="0" smtClean="0">
                          <a:solidFill>
                            <a:schemeClr val="tx1"/>
                          </a:solidFill>
                          <a:latin typeface="Arial" pitchFamily="34" charset="0"/>
                          <a:cs typeface="Arial" pitchFamily="34" charset="0"/>
                        </a:rPr>
                        <a:t>10.77%</a:t>
                      </a:r>
                      <a:endParaRPr lang="en-US" sz="1400" b="1" baseline="0" dirty="0">
                        <a:solidFill>
                          <a:schemeClr val="tx1"/>
                        </a:solidFill>
                        <a:latin typeface="Arial" pitchFamily="34" charset="0"/>
                        <a:cs typeface="Arial"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baseline="0" dirty="0" smtClean="0">
                          <a:solidFill>
                            <a:schemeClr val="tx1"/>
                          </a:solidFill>
                          <a:latin typeface="Arial" pitchFamily="34" charset="0"/>
                          <a:cs typeface="Arial" pitchFamily="34" charset="0"/>
                        </a:rPr>
                        <a:t>4.26%</a:t>
                      </a:r>
                      <a:endParaRPr lang="en-US" sz="1400" b="1" baseline="0" dirty="0">
                        <a:solidFill>
                          <a:schemeClr val="tx1"/>
                        </a:solidFill>
                        <a:latin typeface="Arial" pitchFamily="34" charset="0"/>
                        <a:cs typeface="Arial"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2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pitchFamily="34" charset="0"/>
                          <a:cs typeface="Arial" pitchFamily="34" charset="0"/>
                        </a:rPr>
                        <a:t>Subaccount returns with surrender charges and service charges deducted</a:t>
                      </a: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baseline="0" dirty="0" smtClean="0">
                          <a:solidFill>
                            <a:schemeClr val="tx1"/>
                          </a:solidFill>
                          <a:latin typeface="Arial" pitchFamily="34" charset="0"/>
                          <a:cs typeface="Arial" pitchFamily="34" charset="0"/>
                        </a:rPr>
                        <a:t>-0.21%</a:t>
                      </a:r>
                      <a:endParaRPr lang="en-US" sz="1400" b="1" baseline="0" dirty="0">
                        <a:solidFill>
                          <a:schemeClr val="tx1"/>
                        </a:solidFill>
                        <a:latin typeface="Arial" pitchFamily="34" charset="0"/>
                        <a:cs typeface="Arial"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baseline="0" dirty="0" smtClean="0">
                          <a:solidFill>
                            <a:schemeClr val="tx1"/>
                          </a:solidFill>
                          <a:latin typeface="Arial" pitchFamily="34" charset="0"/>
                          <a:cs typeface="Arial" pitchFamily="34" charset="0"/>
                        </a:rPr>
                        <a:t>10.74%</a:t>
                      </a:r>
                      <a:endParaRPr lang="en-US" sz="1400" b="1" baseline="0" dirty="0">
                        <a:solidFill>
                          <a:schemeClr val="tx1"/>
                        </a:solidFill>
                        <a:latin typeface="Arial" pitchFamily="34" charset="0"/>
                        <a:cs typeface="Arial"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baseline="0" dirty="0" smtClean="0">
                          <a:solidFill>
                            <a:schemeClr val="tx1"/>
                          </a:solidFill>
                          <a:latin typeface="Arial" pitchFamily="34" charset="0"/>
                          <a:cs typeface="Arial" pitchFamily="34" charset="0"/>
                        </a:rPr>
                        <a:t>4.22%</a:t>
                      </a:r>
                      <a:endParaRPr lang="en-US" sz="1400" b="1" baseline="0" dirty="0">
                        <a:solidFill>
                          <a:schemeClr val="tx1"/>
                        </a:solidFill>
                        <a:latin typeface="Arial" pitchFamily="34" charset="0"/>
                        <a:cs typeface="Arial" pitchFamily="34" charset="0"/>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Title 1"/>
          <p:cNvSpPr>
            <a:spLocks noGrp="1"/>
          </p:cNvSpPr>
          <p:nvPr>
            <p:ph type="title"/>
          </p:nvPr>
        </p:nvSpPr>
        <p:spPr>
          <a:xfrm>
            <a:off x="342900" y="761999"/>
            <a:ext cx="8839200" cy="885825"/>
          </a:xfrm>
          <a:prstGeom prst="rect">
            <a:avLst/>
          </a:prstGeom>
        </p:spPr>
        <p:txBody>
          <a:bodyPr>
            <a:normAutofit/>
          </a:bodyPr>
          <a:lstStyle/>
          <a:p>
            <a:pPr lvl="0" algn="l" defTabSz="914400">
              <a:spcBef>
                <a:spcPts val="0"/>
              </a:spcBef>
              <a:defRPr/>
            </a:pPr>
            <a:r>
              <a:rPr kumimoji="0" lang="en-US" sz="27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Important Information</a:t>
            </a: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r>
            <a:b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b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TA Asset Allocation - Moderate Performance Update </a:t>
            </a:r>
            <a:r>
              <a:rPr lang="en-US" sz="1600" kern="0" noProof="0" dirty="0" smtClean="0">
                <a:solidFill>
                  <a:sysClr val="windowText" lastClr="000000"/>
                </a:solidFill>
                <a:latin typeface="Arial" pitchFamily="34" charset="0"/>
                <a:cs typeface="Arial" pitchFamily="34" charset="0"/>
              </a:rPr>
              <a:t>March </a:t>
            </a:r>
            <a:r>
              <a:rPr lang="en-US" sz="1600" kern="0" dirty="0" smtClean="0">
                <a:solidFill>
                  <a:sysClr val="windowText" lastClr="000000"/>
                </a:solidFill>
                <a:latin typeface="Arial" pitchFamily="34" charset="0"/>
                <a:cs typeface="Arial" pitchFamily="34" charset="0"/>
              </a:rPr>
              <a:t>31, 2014</a:t>
            </a:r>
            <a:endPar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rot="4642120">
            <a:off x="5689709" y="4122827"/>
            <a:ext cx="485469" cy="1021943"/>
            <a:chOff x="1655923" y="4751718"/>
            <a:chExt cx="485469" cy="1021943"/>
          </a:xfrm>
        </p:grpSpPr>
        <p:sp>
          <p:nvSpPr>
            <p:cNvPr id="33" name="Right Arrow 32"/>
            <p:cNvSpPr/>
            <p:nvPr/>
          </p:nvSpPr>
          <p:spPr>
            <a:xfrm rot="14126777">
              <a:off x="1356350" y="5134405"/>
              <a:ext cx="1021943" cy="256569"/>
            </a:xfrm>
            <a:prstGeom prst="rightArrow">
              <a:avLst/>
            </a:prstGeom>
            <a:solidFill>
              <a:srgbClr val="BB7D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rot="19489781">
              <a:off x="1986916" y="5524083"/>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rot="19489781">
              <a:off x="1874996" y="5366921"/>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rot="19489781">
              <a:off x="1765460" y="5216902"/>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rot="19489781">
              <a:off x="1655923" y="5057357"/>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rot="21024077">
            <a:off x="2994133" y="4113301"/>
            <a:ext cx="485469" cy="1021943"/>
            <a:chOff x="1655923" y="4751718"/>
            <a:chExt cx="485469" cy="1021943"/>
          </a:xfrm>
        </p:grpSpPr>
        <p:sp>
          <p:nvSpPr>
            <p:cNvPr id="25" name="Right Arrow 24"/>
            <p:cNvSpPr/>
            <p:nvPr/>
          </p:nvSpPr>
          <p:spPr>
            <a:xfrm rot="14126777">
              <a:off x="1356350" y="5134405"/>
              <a:ext cx="1021943" cy="256569"/>
            </a:xfrm>
            <a:prstGeom prst="rightArrow">
              <a:avLst/>
            </a:prstGeom>
            <a:solidFill>
              <a:srgbClr val="BB7D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rot="19489781">
              <a:off x="1986916" y="5524083"/>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rot="19489781">
              <a:off x="1874996" y="5366921"/>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rot="19489781">
              <a:off x="1765460" y="5216902"/>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rot="19489781">
              <a:off x="1655923" y="5057357"/>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Right Arrow 23"/>
          <p:cNvSpPr/>
          <p:nvPr/>
        </p:nvSpPr>
        <p:spPr>
          <a:xfrm rot="3169985">
            <a:off x="5386324" y="2887586"/>
            <a:ext cx="1021943" cy="256569"/>
          </a:xfrm>
          <a:prstGeom prst="rightArrow">
            <a:avLst/>
          </a:prstGeom>
          <a:solidFill>
            <a:srgbClr val="BB7D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ight Arrow 22"/>
          <p:cNvSpPr/>
          <p:nvPr/>
        </p:nvSpPr>
        <p:spPr>
          <a:xfrm rot="5400000">
            <a:off x="3837698" y="3472564"/>
            <a:ext cx="1473757" cy="256569"/>
          </a:xfrm>
          <a:prstGeom prst="rightArrow">
            <a:avLst/>
          </a:prstGeom>
          <a:solidFill>
            <a:srgbClr val="BB7D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ight Arrow 21"/>
          <p:cNvSpPr/>
          <p:nvPr/>
        </p:nvSpPr>
        <p:spPr>
          <a:xfrm rot="7883307">
            <a:off x="2651750" y="2867456"/>
            <a:ext cx="1021943" cy="256569"/>
          </a:xfrm>
          <a:prstGeom prst="rightArrow">
            <a:avLst/>
          </a:prstGeom>
          <a:solidFill>
            <a:srgbClr val="BB7D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20"/>
          <p:cNvGrpSpPr/>
          <p:nvPr/>
        </p:nvGrpSpPr>
        <p:grpSpPr>
          <a:xfrm>
            <a:off x="914400" y="1905000"/>
            <a:ext cx="7315200" cy="3446586"/>
            <a:chOff x="457200" y="1447800"/>
            <a:chExt cx="7924800" cy="3733800"/>
          </a:xfrm>
        </p:grpSpPr>
        <p:sp>
          <p:nvSpPr>
            <p:cNvPr id="7" name="Oval 6"/>
            <p:cNvSpPr/>
            <p:nvPr/>
          </p:nvSpPr>
          <p:spPr>
            <a:xfrm>
              <a:off x="3124200" y="1447800"/>
              <a:ext cx="2590800" cy="1066800"/>
            </a:xfrm>
            <a:prstGeom prst="ellipse">
              <a:avLst/>
            </a:prstGeom>
            <a:solidFill>
              <a:srgbClr val="73C6A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54061"/>
                </a:solidFill>
              </a:endParaRPr>
            </a:p>
          </p:txBody>
        </p:sp>
        <p:sp>
          <p:nvSpPr>
            <p:cNvPr id="8" name="Oval 7"/>
            <p:cNvSpPr/>
            <p:nvPr/>
          </p:nvSpPr>
          <p:spPr>
            <a:xfrm>
              <a:off x="5791200" y="2971800"/>
              <a:ext cx="2590800" cy="1066800"/>
            </a:xfrm>
            <a:prstGeom prst="ellipse">
              <a:avLst/>
            </a:prstGeom>
            <a:solidFill>
              <a:srgbClr val="73C6A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54061"/>
                </a:solidFill>
              </a:endParaRPr>
            </a:p>
          </p:txBody>
        </p:sp>
        <p:sp>
          <p:nvSpPr>
            <p:cNvPr id="9" name="Oval 8"/>
            <p:cNvSpPr/>
            <p:nvPr/>
          </p:nvSpPr>
          <p:spPr>
            <a:xfrm>
              <a:off x="3124200" y="4114800"/>
              <a:ext cx="2590800" cy="1066800"/>
            </a:xfrm>
            <a:prstGeom prst="ellipse">
              <a:avLst/>
            </a:prstGeom>
            <a:solidFill>
              <a:srgbClr val="73C6A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54061"/>
                </a:solidFill>
              </a:endParaRPr>
            </a:p>
          </p:txBody>
        </p:sp>
        <p:sp>
          <p:nvSpPr>
            <p:cNvPr id="10" name="Oval 9"/>
            <p:cNvSpPr/>
            <p:nvPr/>
          </p:nvSpPr>
          <p:spPr>
            <a:xfrm>
              <a:off x="457200" y="2971800"/>
              <a:ext cx="2590800" cy="1066800"/>
            </a:xfrm>
            <a:prstGeom prst="ellipse">
              <a:avLst/>
            </a:prstGeom>
            <a:solidFill>
              <a:srgbClr val="73C6A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5121B"/>
                </a:solidFill>
              </a:endParaRPr>
            </a:p>
          </p:txBody>
        </p:sp>
        <p:sp>
          <p:nvSpPr>
            <p:cNvPr id="11" name="TextBox 10"/>
            <p:cNvSpPr txBox="1"/>
            <p:nvPr/>
          </p:nvSpPr>
          <p:spPr>
            <a:xfrm>
              <a:off x="3311488" y="1534279"/>
              <a:ext cx="2209799" cy="722419"/>
            </a:xfrm>
            <a:prstGeom prst="rect">
              <a:avLst/>
            </a:prstGeom>
            <a:noFill/>
          </p:spPr>
          <p:txBody>
            <a:bodyPr wrap="square" rtlCol="0">
              <a:spAutoFit/>
            </a:bodyPr>
            <a:lstStyle/>
            <a:p>
              <a:pPr algn="ctr"/>
              <a:r>
                <a:rPr lang="en-US" sz="2800" b="1" dirty="0" smtClean="0">
                  <a:solidFill>
                    <a:schemeClr val="bg1"/>
                  </a:solidFill>
                  <a:latin typeface="Arial" pitchFamily="34" charset="0"/>
                  <a:cs typeface="Arial" pitchFamily="34" charset="0"/>
                </a:rPr>
                <a:t>Retirement </a:t>
              </a:r>
            </a:p>
            <a:p>
              <a:pPr algn="ctr"/>
              <a:r>
                <a:rPr lang="en-US" sz="2800" b="1" dirty="0" smtClean="0">
                  <a:solidFill>
                    <a:schemeClr val="bg1"/>
                  </a:solidFill>
                  <a:latin typeface="Arial" pitchFamily="34" charset="0"/>
                  <a:cs typeface="Arial" pitchFamily="34" charset="0"/>
                </a:rPr>
                <a:t>Savings</a:t>
              </a:r>
              <a:endParaRPr lang="en-US" sz="2800" b="1" dirty="0">
                <a:solidFill>
                  <a:schemeClr val="bg1"/>
                </a:solidFill>
                <a:latin typeface="Arial" pitchFamily="34" charset="0"/>
                <a:cs typeface="Arial" pitchFamily="34" charset="0"/>
              </a:endParaRPr>
            </a:p>
          </p:txBody>
        </p:sp>
        <p:sp>
          <p:nvSpPr>
            <p:cNvPr id="12" name="TextBox 11"/>
            <p:cNvSpPr txBox="1"/>
            <p:nvPr/>
          </p:nvSpPr>
          <p:spPr>
            <a:xfrm>
              <a:off x="739738" y="3070272"/>
              <a:ext cx="2076450" cy="766876"/>
            </a:xfrm>
            <a:prstGeom prst="rect">
              <a:avLst/>
            </a:prstGeom>
            <a:noFill/>
          </p:spPr>
          <p:txBody>
            <a:bodyPr wrap="square" rtlCol="0">
              <a:spAutoFit/>
            </a:bodyPr>
            <a:lstStyle/>
            <a:p>
              <a:pPr algn="ctr"/>
              <a:r>
                <a:rPr lang="en-US" sz="2000" b="1" dirty="0" smtClean="0">
                  <a:latin typeface="Arial" pitchFamily="34" charset="0"/>
                  <a:cs typeface="Arial" pitchFamily="34" charset="0"/>
                </a:rPr>
                <a:t>Separately Managed Accounts, ETFs, </a:t>
              </a:r>
            </a:p>
            <a:p>
              <a:pPr algn="ctr"/>
              <a:r>
                <a:rPr lang="en-US" sz="2000" b="1" dirty="0" smtClean="0">
                  <a:latin typeface="Arial" pitchFamily="34" charset="0"/>
                  <a:cs typeface="Arial" pitchFamily="34" charset="0"/>
                </a:rPr>
                <a:t>Mutual Funds</a:t>
              </a:r>
              <a:endParaRPr lang="en-US" sz="2000" b="1" dirty="0">
                <a:latin typeface="Arial" pitchFamily="34" charset="0"/>
                <a:cs typeface="Arial" pitchFamily="34" charset="0"/>
              </a:endParaRPr>
            </a:p>
          </p:txBody>
        </p:sp>
        <p:sp>
          <p:nvSpPr>
            <p:cNvPr id="13" name="TextBox 12"/>
            <p:cNvSpPr txBox="1"/>
            <p:nvPr/>
          </p:nvSpPr>
          <p:spPr>
            <a:xfrm>
              <a:off x="6046223" y="3178139"/>
              <a:ext cx="2133600" cy="544594"/>
            </a:xfrm>
            <a:prstGeom prst="rect">
              <a:avLst/>
            </a:prstGeom>
            <a:noFill/>
          </p:spPr>
          <p:txBody>
            <a:bodyPr wrap="square" rtlCol="0">
              <a:spAutoFit/>
            </a:bodyPr>
            <a:lstStyle/>
            <a:p>
              <a:pPr algn="ctr"/>
              <a:r>
                <a:rPr lang="en-US" sz="2000" b="1" dirty="0" smtClean="0">
                  <a:latin typeface="Arial" pitchFamily="34" charset="0"/>
                  <a:cs typeface="Arial" pitchFamily="34" charset="0"/>
                </a:rPr>
                <a:t>Pensions and</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Income Annuities</a:t>
              </a:r>
              <a:endParaRPr lang="en-US" sz="2000" b="1" dirty="0">
                <a:latin typeface="Arial" pitchFamily="34" charset="0"/>
                <a:cs typeface="Arial" pitchFamily="34" charset="0"/>
              </a:endParaRPr>
            </a:p>
          </p:txBody>
        </p:sp>
        <p:sp>
          <p:nvSpPr>
            <p:cNvPr id="14" name="TextBox 13"/>
            <p:cNvSpPr txBox="1"/>
            <p:nvPr/>
          </p:nvSpPr>
          <p:spPr>
            <a:xfrm>
              <a:off x="3178368" y="4289281"/>
              <a:ext cx="2494401" cy="766876"/>
            </a:xfrm>
            <a:prstGeom prst="rect">
              <a:avLst/>
            </a:prstGeom>
            <a:noFill/>
          </p:spPr>
          <p:txBody>
            <a:bodyPr wrap="square" rtlCol="0">
              <a:spAutoFit/>
            </a:bodyPr>
            <a:lstStyle/>
            <a:p>
              <a:pPr algn="ctr"/>
              <a:r>
                <a:rPr lang="en-US" sz="2000" b="1" dirty="0" smtClean="0">
                  <a:latin typeface="Arial" pitchFamily="34" charset="0"/>
                  <a:cs typeface="Arial" pitchFamily="34" charset="0"/>
                </a:rPr>
                <a:t>Deferred Variable Annuity with Guaranteed Income (GMWB)</a:t>
              </a:r>
              <a:endParaRPr lang="en-US" sz="2000" b="1" dirty="0">
                <a:latin typeface="Arial" pitchFamily="34" charset="0"/>
                <a:cs typeface="Arial" pitchFamily="34" charset="0"/>
              </a:endParaRPr>
            </a:p>
          </p:txBody>
        </p:sp>
      </p:grpSp>
      <p:sp>
        <p:nvSpPr>
          <p:cNvPr id="19" name="Rectangle 18"/>
          <p:cNvSpPr/>
          <p:nvPr/>
        </p:nvSpPr>
        <p:spPr>
          <a:xfrm>
            <a:off x="456874" y="6025643"/>
            <a:ext cx="8189258" cy="307777"/>
          </a:xfrm>
          <a:prstGeom prst="rect">
            <a:avLst/>
          </a:prstGeom>
        </p:spPr>
        <p:txBody>
          <a:bodyPr wrap="square">
            <a:spAutoFit/>
          </a:bodyPr>
          <a:lstStyle/>
          <a:p>
            <a:pPr algn="r"/>
            <a:r>
              <a:rPr lang="en-US" sz="1400" baseline="0" dirty="0" smtClean="0">
                <a:latin typeface="Arial" pitchFamily="34" charset="0"/>
                <a:ea typeface="ＭＳ Ｐゴシック" pitchFamily="-16" charset="-128"/>
                <a:cs typeface="Arial" pitchFamily="34" charset="0"/>
              </a:rPr>
              <a:t>–</a:t>
            </a:r>
            <a:r>
              <a:rPr lang="en-US" sz="1400" baseline="0" dirty="0" smtClean="0">
                <a:latin typeface="Arial" pitchFamily="34" charset="0"/>
                <a:cs typeface="Arial" pitchFamily="34" charset="0"/>
              </a:rPr>
              <a:t> </a:t>
            </a:r>
            <a:r>
              <a:rPr lang="en-US" sz="1400" i="1" baseline="0" dirty="0" smtClean="0">
                <a:latin typeface="Arial" pitchFamily="34" charset="0"/>
                <a:cs typeface="Arial" pitchFamily="34" charset="0"/>
              </a:rPr>
              <a:t>How Much to Allocate to Annuities?,</a:t>
            </a:r>
            <a:r>
              <a:rPr lang="en-US" sz="1400" baseline="0" dirty="0" smtClean="0">
                <a:latin typeface="Arial" pitchFamily="34" charset="0"/>
                <a:cs typeface="Arial" pitchFamily="34" charset="0"/>
              </a:rPr>
              <a:t> Moshe A. Milevsky, PhD. Research Magazine, August 2009</a:t>
            </a:r>
          </a:p>
        </p:txBody>
      </p:sp>
      <p:sp>
        <p:nvSpPr>
          <p:cNvPr id="21"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Today’s Retiree</a:t>
            </a:r>
            <a:endParaRPr lang="en-US" sz="2700" kern="0" baseline="0" dirty="0">
              <a:latin typeface="Arial" pitchFamily="34" charset="0"/>
              <a:cs typeface="Arial" pitchFamily="34" charset="0"/>
            </a:endParaRPr>
          </a:p>
          <a:p>
            <a:pPr eaLnBrk="1" hangingPunct="1"/>
            <a:endParaRPr lang="en-US" sz="1900" b="1" kern="0" baseline="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600200"/>
            <a:ext cx="6528816" cy="3651016"/>
          </a:xfrm>
          <a:prstGeom prst="rect">
            <a:avLst/>
          </a:prstGeom>
        </p:spPr>
      </p:pic>
      <p:sp>
        <p:nvSpPr>
          <p:cNvPr id="22" name="TextBox 164"/>
          <p:cNvSpPr txBox="1">
            <a:spLocks noChangeArrowheads="1"/>
          </p:cNvSpPr>
          <p:nvPr/>
        </p:nvSpPr>
        <p:spPr bwMode="auto">
          <a:xfrm>
            <a:off x="484632" y="5404442"/>
            <a:ext cx="8354568" cy="1138773"/>
          </a:xfrm>
          <a:prstGeom prst="rect">
            <a:avLst/>
          </a:prstGeom>
          <a:noFill/>
          <a:ln w="9525">
            <a:noFill/>
            <a:miter lim="800000"/>
            <a:headEnd/>
            <a:tailEnd/>
          </a:ln>
        </p:spPr>
        <p:txBody>
          <a:bodyPr wrap="square">
            <a:spAutoFit/>
          </a:bodyPr>
          <a:lstStyle/>
          <a:p>
            <a:r>
              <a:rPr lang="en-US" sz="850" baseline="0" dirty="0">
                <a:solidFill>
                  <a:prstClr val="black"/>
                </a:solidFill>
                <a:latin typeface="Arial" pitchFamily="34" charset="0"/>
                <a:cs typeface="Arial" pitchFamily="34" charset="0"/>
              </a:rPr>
              <a:t>*No value is displayed when the highest Monthiversary</a:t>
            </a:r>
            <a:r>
              <a:rPr lang="en-US" sz="850" baseline="30000" dirty="0">
                <a:solidFill>
                  <a:prstClr val="black"/>
                </a:solidFill>
                <a:latin typeface="Arial" pitchFamily="34" charset="0"/>
                <a:cs typeface="Arial" pitchFamily="34" charset="0"/>
              </a:rPr>
              <a:t>SM</a:t>
            </a:r>
            <a:r>
              <a:rPr lang="en-US" sz="850" baseline="0" dirty="0">
                <a:solidFill>
                  <a:prstClr val="black"/>
                </a:solidFill>
                <a:latin typeface="Arial" pitchFamily="34" charset="0"/>
                <a:cs typeface="Arial" pitchFamily="34" charset="0"/>
              </a:rPr>
              <a:t> value for the rider year is less than (1) the withdrawal base and (2) the highest Monthiversary</a:t>
            </a:r>
            <a:r>
              <a:rPr lang="en-US" sz="850" baseline="30000" dirty="0">
                <a:solidFill>
                  <a:prstClr val="black"/>
                </a:solidFill>
                <a:latin typeface="Arial" pitchFamily="34" charset="0"/>
                <a:cs typeface="Arial" pitchFamily="34" charset="0"/>
              </a:rPr>
              <a:t>SM</a:t>
            </a:r>
            <a:r>
              <a:rPr lang="en-US" sz="850" baseline="0" dirty="0">
                <a:solidFill>
                  <a:prstClr val="black"/>
                </a:solidFill>
                <a:latin typeface="Arial" pitchFamily="34" charset="0"/>
                <a:cs typeface="Arial" pitchFamily="34" charset="0"/>
              </a:rPr>
              <a:t> value since rider inception.      </a:t>
            </a:r>
            <a:r>
              <a:rPr lang="en-US" sz="850" baseline="0" dirty="0" smtClean="0">
                <a:solidFill>
                  <a:prstClr val="black"/>
                </a:solidFill>
                <a:latin typeface="Arial" pitchFamily="34" charset="0"/>
                <a:cs typeface="Arial" pitchFamily="34" charset="0"/>
              </a:rPr>
              <a:t>    Increase </a:t>
            </a:r>
            <a:r>
              <a:rPr lang="en-US" sz="850" baseline="0" dirty="0">
                <a:solidFill>
                  <a:prstClr val="black"/>
                </a:solidFill>
                <a:latin typeface="Arial" pitchFamily="34" charset="0"/>
                <a:cs typeface="Arial" pitchFamily="34" charset="0"/>
              </a:rPr>
              <a:t>due to an Automatic Step-Up.     Increase due to </a:t>
            </a:r>
            <a:r>
              <a:rPr lang="en-US" sz="850" baseline="0" dirty="0" smtClean="0">
                <a:solidFill>
                  <a:prstClr val="black"/>
                </a:solidFill>
                <a:latin typeface="Arial" pitchFamily="34" charset="0"/>
                <a:cs typeface="Arial" pitchFamily="34" charset="0"/>
              </a:rPr>
              <a:t>5.5% </a:t>
            </a:r>
            <a:r>
              <a:rPr lang="en-US" sz="850" baseline="0" dirty="0">
                <a:solidFill>
                  <a:prstClr val="black"/>
                </a:solidFill>
                <a:latin typeface="Arial" pitchFamily="34" charset="0"/>
                <a:cs typeface="Arial" pitchFamily="34" charset="0"/>
              </a:rPr>
              <a:t>Growth Feature. </a:t>
            </a:r>
            <a:r>
              <a:rPr lang="en-US" sz="850" baseline="0" dirty="0" smtClean="0">
                <a:solidFill>
                  <a:prstClr val="black"/>
                </a:solidFill>
                <a:latin typeface="Arial" pitchFamily="34" charset="0"/>
                <a:cs typeface="Arial" pitchFamily="34" charset="0"/>
              </a:rPr>
              <a:t>The </a:t>
            </a:r>
            <a:r>
              <a:rPr lang="en-US" sz="850" baseline="0" dirty="0">
                <a:solidFill>
                  <a:prstClr val="black"/>
                </a:solidFill>
                <a:latin typeface="Arial" pitchFamily="34" charset="0"/>
                <a:cs typeface="Arial" pitchFamily="34" charset="0"/>
              </a:rPr>
              <a:t>Withdrawal Base does not establish or guarantee policy value, </a:t>
            </a:r>
            <a:r>
              <a:rPr lang="en-US" sz="850" baseline="0" dirty="0" smtClean="0">
                <a:solidFill>
                  <a:prstClr val="black"/>
                </a:solidFill>
                <a:latin typeface="Arial" pitchFamily="34" charset="0"/>
                <a:cs typeface="Arial" pitchFamily="34" charset="0"/>
              </a:rPr>
              <a:t>cash value</a:t>
            </a:r>
            <a:r>
              <a:rPr lang="en-US" sz="850" baseline="0" dirty="0">
                <a:solidFill>
                  <a:prstClr val="black"/>
                </a:solidFill>
                <a:latin typeface="Arial" pitchFamily="34" charset="0"/>
                <a:cs typeface="Arial" pitchFamily="34" charset="0"/>
              </a:rPr>
              <a:t>, minimum death benefit, or return for an investment option. </a:t>
            </a:r>
            <a:r>
              <a:rPr lang="en-US" sz="850" baseline="0" dirty="0" smtClean="0">
                <a:solidFill>
                  <a:prstClr val="black"/>
                </a:solidFill>
                <a:latin typeface="Arial" pitchFamily="34" charset="0"/>
                <a:cs typeface="Arial" pitchFamily="34" charset="0"/>
              </a:rPr>
              <a:t>The </a:t>
            </a:r>
            <a:r>
              <a:rPr lang="en-US" sz="850" baseline="0" dirty="0">
                <a:solidFill>
                  <a:prstClr val="black"/>
                </a:solidFill>
                <a:latin typeface="Arial" pitchFamily="34" charset="0"/>
                <a:cs typeface="Arial" pitchFamily="34" charset="0"/>
              </a:rPr>
              <a:t>illustration is intended to help you understand how historical performance of TA Asset Allocation – </a:t>
            </a:r>
            <a:r>
              <a:rPr lang="en-US" sz="850" baseline="0" dirty="0" smtClean="0">
                <a:solidFill>
                  <a:prstClr val="black"/>
                </a:solidFill>
                <a:latin typeface="Arial" pitchFamily="34" charset="0"/>
                <a:cs typeface="Arial" pitchFamily="34" charset="0"/>
              </a:rPr>
              <a:t>Moderate TST – Service Class </a:t>
            </a:r>
            <a:r>
              <a:rPr lang="en-US" sz="850" baseline="0" dirty="0">
                <a:solidFill>
                  <a:prstClr val="black"/>
                </a:solidFill>
                <a:latin typeface="Arial" pitchFamily="34" charset="0"/>
                <a:cs typeface="Arial" pitchFamily="34" charset="0"/>
              </a:rPr>
              <a:t>would affect the values and benefits of this annuity and rider. This illustration does not guarantee or predict actual performance. The historical portfolio annual returns reflect year-end values that are net of all fees and charges except surrender charges, income tax and, if applicable, state premium tax. The Historical Portfolio Annual Returns, Policy Value, and </a:t>
            </a:r>
            <a:r>
              <a:rPr lang="en-US" sz="850" baseline="0" dirty="0" smtClean="0">
                <a:solidFill>
                  <a:prstClr val="black"/>
                </a:solidFill>
                <a:latin typeface="Arial" pitchFamily="34" charset="0"/>
                <a:cs typeface="Arial" pitchFamily="34" charset="0"/>
              </a:rPr>
              <a:t>Cash Value </a:t>
            </a:r>
            <a:r>
              <a:rPr lang="en-US" sz="850" baseline="0" dirty="0">
                <a:solidFill>
                  <a:prstClr val="black"/>
                </a:solidFill>
                <a:latin typeface="Arial" pitchFamily="34" charset="0"/>
                <a:cs typeface="Arial" pitchFamily="34" charset="0"/>
              </a:rPr>
              <a:t>columns reflect the deduction of the annual 1.50% M&amp;E&amp;A charge for the Annual Step-Up death benefit, and investment option management fee. They are further reduced by the initial annual rider fee percentage of 1.25% </a:t>
            </a:r>
            <a:r>
              <a:rPr lang="en-US" sz="850" baseline="0" dirty="0" smtClean="0">
                <a:solidFill>
                  <a:prstClr val="black"/>
                </a:solidFill>
                <a:latin typeface="Arial" pitchFamily="34" charset="0"/>
                <a:cs typeface="Arial" pitchFamily="34" charset="0"/>
              </a:rPr>
              <a:t>of </a:t>
            </a:r>
            <a:r>
              <a:rPr lang="en-US" sz="850" baseline="0" dirty="0">
                <a:solidFill>
                  <a:prstClr val="black"/>
                </a:solidFill>
                <a:latin typeface="Arial" pitchFamily="34" charset="0"/>
                <a:cs typeface="Arial" pitchFamily="34" charset="0"/>
              </a:rPr>
              <a:t>the </a:t>
            </a:r>
            <a:r>
              <a:rPr lang="en-US" sz="850" baseline="0" dirty="0" smtClean="0">
                <a:solidFill>
                  <a:prstClr val="black"/>
                </a:solidFill>
                <a:latin typeface="Arial" pitchFamily="34" charset="0"/>
                <a:cs typeface="Arial" pitchFamily="34" charset="0"/>
              </a:rPr>
              <a:t>Withdrawal Base </a:t>
            </a:r>
            <a:r>
              <a:rPr lang="en-US" sz="850" baseline="0" dirty="0">
                <a:solidFill>
                  <a:prstClr val="black"/>
                </a:solidFill>
                <a:latin typeface="Arial" pitchFamily="34" charset="0"/>
                <a:cs typeface="Arial" pitchFamily="34" charset="0"/>
              </a:rPr>
              <a:t>for the initial </a:t>
            </a:r>
            <a:r>
              <a:rPr lang="en-US" sz="850" baseline="0" dirty="0" smtClean="0">
                <a:solidFill>
                  <a:prstClr val="black"/>
                </a:solidFill>
                <a:latin typeface="Arial" pitchFamily="34" charset="0"/>
                <a:cs typeface="Arial" pitchFamily="34" charset="0"/>
              </a:rPr>
              <a:t>rider year </a:t>
            </a:r>
            <a:r>
              <a:rPr lang="en-US" sz="850" baseline="0" dirty="0">
                <a:solidFill>
                  <a:prstClr val="black"/>
                </a:solidFill>
                <a:latin typeface="Arial" pitchFamily="34" charset="0"/>
                <a:cs typeface="Arial" pitchFamily="34" charset="0"/>
              </a:rPr>
              <a:t>and then an </a:t>
            </a:r>
            <a:r>
              <a:rPr lang="en-US" sz="850" baseline="0" dirty="0" smtClean="0">
                <a:solidFill>
                  <a:prstClr val="black"/>
                </a:solidFill>
                <a:latin typeface="Arial" pitchFamily="34" charset="0"/>
                <a:cs typeface="Arial" pitchFamily="34" charset="0"/>
              </a:rPr>
              <a:t>additional </a:t>
            </a:r>
            <a:r>
              <a:rPr lang="en-US" sz="850" baseline="0" dirty="0">
                <a:solidFill>
                  <a:prstClr val="black"/>
                </a:solidFill>
                <a:latin typeface="Arial" pitchFamily="34" charset="0"/>
                <a:cs typeface="Arial" pitchFamily="34" charset="0"/>
              </a:rPr>
              <a:t>maximum 0.75% thereafter. The Retirement Income Max</a:t>
            </a:r>
            <a:r>
              <a:rPr lang="en-US" sz="850" baseline="58000" dirty="0">
                <a:solidFill>
                  <a:prstClr val="black"/>
                </a:solidFill>
                <a:latin typeface="Arial" pitchFamily="34" charset="0"/>
                <a:cs typeface="Arial" pitchFamily="34" charset="0"/>
              </a:rPr>
              <a:t>SM</a:t>
            </a:r>
            <a:r>
              <a:rPr lang="en-US" sz="850" baseline="30000" dirty="0">
                <a:solidFill>
                  <a:prstClr val="black"/>
                </a:solidFill>
                <a:latin typeface="Arial" pitchFamily="34" charset="0"/>
                <a:cs typeface="Arial" pitchFamily="34" charset="0"/>
              </a:rPr>
              <a:t> </a:t>
            </a:r>
            <a:r>
              <a:rPr lang="en-US" sz="850" baseline="0" dirty="0">
                <a:solidFill>
                  <a:prstClr val="black"/>
                </a:solidFill>
                <a:latin typeface="Arial" pitchFamily="34" charset="0"/>
                <a:cs typeface="Arial" pitchFamily="34" charset="0"/>
              </a:rPr>
              <a:t> rider </a:t>
            </a:r>
            <a:r>
              <a:rPr lang="en-US" sz="850" baseline="0" dirty="0" smtClean="0">
                <a:solidFill>
                  <a:prstClr val="black"/>
                </a:solidFill>
                <a:latin typeface="Arial" pitchFamily="34" charset="0"/>
                <a:cs typeface="Arial" pitchFamily="34" charset="0"/>
              </a:rPr>
              <a:t> was </a:t>
            </a:r>
            <a:r>
              <a:rPr lang="en-US" sz="850" baseline="0" dirty="0">
                <a:solidFill>
                  <a:prstClr val="black"/>
                </a:solidFill>
                <a:latin typeface="Arial" pitchFamily="34" charset="0"/>
                <a:cs typeface="Arial" pitchFamily="34" charset="0"/>
              </a:rPr>
              <a:t>not </a:t>
            </a:r>
            <a:r>
              <a:rPr lang="en-US" sz="850" baseline="0" dirty="0" smtClean="0">
                <a:solidFill>
                  <a:prstClr val="black"/>
                </a:solidFill>
                <a:latin typeface="Arial" pitchFamily="34" charset="0"/>
                <a:cs typeface="Arial" pitchFamily="34" charset="0"/>
              </a:rPr>
              <a:t>available </a:t>
            </a:r>
            <a:r>
              <a:rPr lang="en-US" sz="850" baseline="0" dirty="0">
                <a:solidFill>
                  <a:prstClr val="black"/>
                </a:solidFill>
                <a:latin typeface="Arial" pitchFamily="34" charset="0"/>
                <a:cs typeface="Arial" pitchFamily="34" charset="0"/>
              </a:rPr>
              <a:t>for purchase until February 21, 2011.</a:t>
            </a:r>
            <a:endParaRPr lang="en-US" sz="850" b="1" baseline="0" dirty="0">
              <a:solidFill>
                <a:prstClr val="black"/>
              </a:solidFill>
              <a:latin typeface="Arial" pitchFamily="34" charset="0"/>
              <a:cs typeface="Arial" pitchFamily="34" charset="0"/>
            </a:endParaRPr>
          </a:p>
        </p:txBody>
      </p:sp>
      <p:grpSp>
        <p:nvGrpSpPr>
          <p:cNvPr id="2" name="Group 27"/>
          <p:cNvGrpSpPr/>
          <p:nvPr/>
        </p:nvGrpSpPr>
        <p:grpSpPr>
          <a:xfrm>
            <a:off x="3200400" y="3102356"/>
            <a:ext cx="2133600" cy="2155444"/>
            <a:chOff x="3200400" y="3313106"/>
            <a:chExt cx="2133600" cy="2155444"/>
          </a:xfrm>
        </p:grpSpPr>
        <p:sp>
          <p:nvSpPr>
            <p:cNvPr id="8" name="Rectangle 7"/>
            <p:cNvSpPr/>
            <p:nvPr/>
          </p:nvSpPr>
          <p:spPr>
            <a:xfrm>
              <a:off x="4649638" y="3313106"/>
              <a:ext cx="684362" cy="18421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200400" y="4858950"/>
              <a:ext cx="1481227" cy="60960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 name="Group 39"/>
          <p:cNvGrpSpPr/>
          <p:nvPr/>
        </p:nvGrpSpPr>
        <p:grpSpPr>
          <a:xfrm>
            <a:off x="1530232" y="3274568"/>
            <a:ext cx="1767323" cy="1983232"/>
            <a:chOff x="1530232" y="3274568"/>
            <a:chExt cx="1767323" cy="1983232"/>
          </a:xfrm>
        </p:grpSpPr>
        <p:sp>
          <p:nvSpPr>
            <p:cNvPr id="18" name="Rectangle 17"/>
            <p:cNvSpPr/>
            <p:nvPr/>
          </p:nvSpPr>
          <p:spPr>
            <a:xfrm>
              <a:off x="2667000" y="3274568"/>
              <a:ext cx="630555" cy="175098"/>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1530232" y="4685354"/>
              <a:ext cx="1746368" cy="572446"/>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4" name="Group 33"/>
          <p:cNvGrpSpPr/>
          <p:nvPr/>
        </p:nvGrpSpPr>
        <p:grpSpPr>
          <a:xfrm>
            <a:off x="960863" y="3886200"/>
            <a:ext cx="3992137" cy="830997"/>
            <a:chOff x="866310" y="5507309"/>
            <a:chExt cx="3992137" cy="830997"/>
          </a:xfrm>
        </p:grpSpPr>
        <p:sp>
          <p:nvSpPr>
            <p:cNvPr id="14" name="TextBox 13"/>
            <p:cNvSpPr txBox="1"/>
            <p:nvPr/>
          </p:nvSpPr>
          <p:spPr>
            <a:xfrm>
              <a:off x="866310" y="5507309"/>
              <a:ext cx="3033132" cy="830997"/>
            </a:xfrm>
            <a:prstGeom prst="rect">
              <a:avLst/>
            </a:prstGeom>
            <a:solidFill>
              <a:schemeClr val="bg1">
                <a:lumMod val="50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Market volatility caused </a:t>
              </a:r>
              <a:br>
                <a:rPr lang="en-US" sz="1200" b="1" baseline="0" dirty="0">
                  <a:solidFill>
                    <a:prstClr val="white"/>
                  </a:solidFill>
                </a:rPr>
              </a:br>
              <a:r>
                <a:rPr lang="en-US" sz="1200" b="1" baseline="0" dirty="0">
                  <a:solidFill>
                    <a:prstClr val="white"/>
                  </a:solidFill>
                </a:rPr>
                <a:t>the investor’s policy value </a:t>
              </a:r>
              <a:br>
                <a:rPr lang="en-US" sz="1200" b="1" baseline="0" dirty="0">
                  <a:solidFill>
                    <a:prstClr val="white"/>
                  </a:solidFill>
                </a:rPr>
              </a:br>
              <a:r>
                <a:rPr lang="en-US" sz="1200" b="1" baseline="0" dirty="0">
                  <a:solidFill>
                    <a:prstClr val="white"/>
                  </a:solidFill>
                </a:rPr>
                <a:t>to decrease by over </a:t>
              </a:r>
              <a:br>
                <a:rPr lang="en-US" sz="1200" b="1" baseline="0" dirty="0">
                  <a:solidFill>
                    <a:prstClr val="white"/>
                  </a:solidFill>
                </a:rPr>
              </a:br>
              <a:r>
                <a:rPr lang="en-US" sz="1200" b="1" baseline="0" dirty="0">
                  <a:solidFill>
                    <a:prstClr val="white"/>
                  </a:solidFill>
                </a:rPr>
                <a:t>18% in one year.</a:t>
              </a:r>
            </a:p>
          </p:txBody>
        </p:sp>
        <p:sp>
          <p:nvSpPr>
            <p:cNvPr id="15" name="TextBox 14"/>
            <p:cNvSpPr txBox="1"/>
            <p:nvPr/>
          </p:nvSpPr>
          <p:spPr>
            <a:xfrm>
              <a:off x="3984934" y="5590946"/>
              <a:ext cx="873513" cy="276999"/>
            </a:xfrm>
            <a:prstGeom prst="rect">
              <a:avLst/>
            </a:prstGeom>
            <a:solidFill>
              <a:schemeClr val="bg1">
                <a:lumMod val="50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a:t>
              </a:r>
              <a:r>
                <a:rPr lang="en-US" sz="1200" b="1" baseline="0" dirty="0" smtClean="0">
                  <a:solidFill>
                    <a:prstClr val="white"/>
                  </a:solidFill>
                </a:rPr>
                <a:t>18.36%</a:t>
              </a:r>
              <a:endParaRPr lang="en-US" dirty="0">
                <a:solidFill>
                  <a:prstClr val="white"/>
                </a:solidFill>
              </a:endParaRPr>
            </a:p>
          </p:txBody>
        </p:sp>
      </p:grpSp>
      <p:grpSp>
        <p:nvGrpSpPr>
          <p:cNvPr id="5" name="Group 58"/>
          <p:cNvGrpSpPr/>
          <p:nvPr/>
        </p:nvGrpSpPr>
        <p:grpSpPr>
          <a:xfrm>
            <a:off x="6000750" y="2132965"/>
            <a:ext cx="2152650" cy="3124835"/>
            <a:chOff x="6064342" y="2230939"/>
            <a:chExt cx="2152650" cy="3124835"/>
          </a:xfrm>
        </p:grpSpPr>
        <p:sp>
          <p:nvSpPr>
            <p:cNvPr id="35" name="Rectangle 34"/>
            <p:cNvSpPr/>
            <p:nvPr/>
          </p:nvSpPr>
          <p:spPr>
            <a:xfrm>
              <a:off x="6064342" y="4203250"/>
              <a:ext cx="677673" cy="180974"/>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p:nvSpPr>
          <p:spPr>
            <a:xfrm>
              <a:off x="6067517" y="2230939"/>
              <a:ext cx="723667" cy="201168"/>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6835086" y="4742114"/>
              <a:ext cx="1381906" cy="61366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6" name="Group 28"/>
          <p:cNvGrpSpPr/>
          <p:nvPr/>
        </p:nvGrpSpPr>
        <p:grpSpPr>
          <a:xfrm>
            <a:off x="2779357" y="2343513"/>
            <a:ext cx="3992137" cy="830997"/>
            <a:chOff x="780585" y="2364059"/>
            <a:chExt cx="3992137" cy="830997"/>
          </a:xfrm>
        </p:grpSpPr>
        <p:sp>
          <p:nvSpPr>
            <p:cNvPr id="11" name="TextBox 10"/>
            <p:cNvSpPr txBox="1"/>
            <p:nvPr/>
          </p:nvSpPr>
          <p:spPr>
            <a:xfrm>
              <a:off x="780585" y="2364059"/>
              <a:ext cx="3033132" cy="830997"/>
            </a:xfrm>
            <a:prstGeom prst="rect">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On September 30, 2007, the </a:t>
              </a:r>
              <a:br>
                <a:rPr lang="en-US" sz="1200" b="1" baseline="0" dirty="0">
                  <a:solidFill>
                    <a:prstClr val="white"/>
                  </a:solidFill>
                </a:rPr>
              </a:br>
              <a:r>
                <a:rPr lang="en-US" sz="1200" b="1" baseline="0" dirty="0">
                  <a:solidFill>
                    <a:prstClr val="white"/>
                  </a:solidFill>
                </a:rPr>
                <a:t>investor captured their highest Monthiversary</a:t>
              </a:r>
              <a:r>
                <a:rPr lang="en-US" sz="1200" b="1" baseline="30000" dirty="0">
                  <a:solidFill>
                    <a:prstClr val="white"/>
                  </a:solidFill>
                </a:rPr>
                <a:t>SM</a:t>
              </a:r>
              <a:r>
                <a:rPr lang="en-US" sz="1200" b="1" baseline="0" dirty="0">
                  <a:solidFill>
                    <a:prstClr val="white"/>
                  </a:solidFill>
                </a:rPr>
                <a:t> before their policy </a:t>
              </a:r>
              <a:br>
                <a:rPr lang="en-US" sz="1200" b="1" baseline="0" dirty="0">
                  <a:solidFill>
                    <a:prstClr val="white"/>
                  </a:solidFill>
                </a:rPr>
              </a:br>
              <a:r>
                <a:rPr lang="en-US" sz="1200" b="1" baseline="0" dirty="0">
                  <a:solidFill>
                    <a:prstClr val="white"/>
                  </a:solidFill>
                </a:rPr>
                <a:t>value declined in 2008.</a:t>
              </a:r>
              <a:endParaRPr lang="en-US" dirty="0">
                <a:solidFill>
                  <a:prstClr val="white"/>
                </a:solidFill>
              </a:endParaRPr>
            </a:p>
          </p:txBody>
        </p:sp>
        <p:sp>
          <p:nvSpPr>
            <p:cNvPr id="12" name="TextBox 11"/>
            <p:cNvSpPr txBox="1"/>
            <p:nvPr/>
          </p:nvSpPr>
          <p:spPr>
            <a:xfrm>
              <a:off x="3899209" y="2371496"/>
              <a:ext cx="873513" cy="276999"/>
            </a:xfrm>
            <a:prstGeom prst="rect">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$395,807</a:t>
              </a:r>
              <a:endParaRPr lang="en-US" dirty="0">
                <a:solidFill>
                  <a:prstClr val="white"/>
                </a:solidFill>
              </a:endParaRPr>
            </a:p>
          </p:txBody>
        </p:sp>
      </p:grpSp>
      <p:sp>
        <p:nvSpPr>
          <p:cNvPr id="20" name="TextBox 19"/>
          <p:cNvSpPr txBox="1"/>
          <p:nvPr/>
        </p:nvSpPr>
        <p:spPr>
          <a:xfrm>
            <a:off x="7169522" y="3544068"/>
            <a:ext cx="873513" cy="276999"/>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$417,577</a:t>
            </a:r>
            <a:endParaRPr lang="en-US" dirty="0">
              <a:solidFill>
                <a:prstClr val="white"/>
              </a:solidFill>
            </a:endParaRPr>
          </a:p>
        </p:txBody>
      </p:sp>
      <p:sp>
        <p:nvSpPr>
          <p:cNvPr id="21" name="TextBox 20"/>
          <p:cNvSpPr txBox="1"/>
          <p:nvPr/>
        </p:nvSpPr>
        <p:spPr>
          <a:xfrm>
            <a:off x="7169522" y="3915543"/>
            <a:ext cx="873513" cy="276999"/>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$440,544</a:t>
            </a:r>
            <a:endParaRPr lang="en-US" dirty="0">
              <a:solidFill>
                <a:prstClr val="white"/>
              </a:solidFill>
            </a:endParaRPr>
          </a:p>
        </p:txBody>
      </p:sp>
      <p:sp>
        <p:nvSpPr>
          <p:cNvPr id="23" name="TextBox 22"/>
          <p:cNvSpPr txBox="1"/>
          <p:nvPr/>
        </p:nvSpPr>
        <p:spPr>
          <a:xfrm>
            <a:off x="7162800" y="4303038"/>
            <a:ext cx="873513" cy="276999"/>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$464,773</a:t>
            </a:r>
            <a:endParaRPr lang="en-US" dirty="0">
              <a:solidFill>
                <a:prstClr val="white"/>
              </a:solidFill>
            </a:endParaRPr>
          </a:p>
        </p:txBody>
      </p:sp>
      <p:sp>
        <p:nvSpPr>
          <p:cNvPr id="39" name="TextBox 38"/>
          <p:cNvSpPr txBox="1"/>
          <p:nvPr/>
        </p:nvSpPr>
        <p:spPr>
          <a:xfrm>
            <a:off x="7584687" y="3916248"/>
            <a:ext cx="873513" cy="276999"/>
          </a:xfrm>
          <a:prstGeom prst="rect">
            <a:avLst/>
          </a:prstGeom>
          <a:solidFill>
            <a:schemeClr val="tx2">
              <a:lumMod val="60000"/>
              <a:lumOff val="40000"/>
            </a:schemeClr>
          </a:solidFill>
          <a:ln>
            <a:solidFill>
              <a:schemeClr val="tx2">
                <a:lumMod val="40000"/>
                <a:lumOff val="60000"/>
              </a:schemeClr>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$13,250</a:t>
            </a:r>
            <a:endParaRPr lang="en-US" dirty="0">
              <a:solidFill>
                <a:prstClr val="white"/>
              </a:solidFill>
            </a:endParaRPr>
          </a:p>
        </p:txBody>
      </p:sp>
      <p:sp>
        <p:nvSpPr>
          <p:cNvPr id="37" name="Content Placeholder 2"/>
          <p:cNvSpPr>
            <a:spLocks noGrp="1"/>
          </p:cNvSpPr>
          <p:nvPr>
            <p:ph idx="1"/>
          </p:nvPr>
        </p:nvSpPr>
        <p:spPr>
          <a:xfrm>
            <a:off x="599439" y="1209456"/>
            <a:ext cx="8327571" cy="816762"/>
          </a:xfrm>
        </p:spPr>
        <p:txBody>
          <a:bodyPr>
            <a:noAutofit/>
          </a:bodyPr>
          <a:lstStyle/>
          <a:p>
            <a:pPr marL="0" indent="0">
              <a:buNone/>
            </a:pPr>
            <a:r>
              <a:rPr lang="en-US" sz="1600" b="1" dirty="0" smtClean="0">
                <a:latin typeface="Arial" pitchFamily="34" charset="0"/>
                <a:cs typeface="Arial" pitchFamily="34" charset="0"/>
              </a:rPr>
              <a:t>Hypothetical Scenario Based on Historical Performance</a:t>
            </a:r>
            <a:endParaRPr lang="en-US" sz="1600" b="1" dirty="0">
              <a:latin typeface="Arial" pitchFamily="34" charset="0"/>
              <a:cs typeface="Arial" pitchFamily="34" charset="0"/>
            </a:endParaRPr>
          </a:p>
        </p:txBody>
      </p:sp>
      <p:pic>
        <p:nvPicPr>
          <p:cNvPr id="1027" name="Picture 3"/>
          <p:cNvPicPr>
            <a:picLocks noChangeAspect="1" noChangeArrowheads="1"/>
          </p:cNvPicPr>
          <p:nvPr/>
        </p:nvPicPr>
        <p:blipFill>
          <a:blip r:embed="rId4" cstate="print"/>
          <a:stretch>
            <a:fillRect/>
          </a:stretch>
        </p:blipFill>
        <p:spPr bwMode="auto">
          <a:xfrm>
            <a:off x="3243433" y="5568348"/>
            <a:ext cx="109367" cy="146652"/>
          </a:xfrm>
          <a:prstGeom prst="rect">
            <a:avLst/>
          </a:prstGeom>
          <a:noFill/>
          <a:ln w="9525">
            <a:noFill/>
            <a:miter lim="800000"/>
            <a:headEnd/>
            <a:tailEnd/>
          </a:ln>
        </p:spPr>
      </p:pic>
      <p:sp>
        <p:nvSpPr>
          <p:cNvPr id="41" name="Rectangle 37"/>
          <p:cNvSpPr txBox="1">
            <a:spLocks noChangeArrowheads="1"/>
          </p:cNvSpPr>
          <p:nvPr/>
        </p:nvSpPr>
        <p:spPr bwMode="auto">
          <a:xfrm>
            <a:off x="380999" y="685800"/>
            <a:ext cx="8906839" cy="5137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Opportunity in Up Markets Protection in Down Markets</a:t>
            </a:r>
            <a:endParaRPr lang="en-US" sz="2700" kern="0" baseline="30000" dirty="0">
              <a:solidFill>
                <a:prstClr val="black"/>
              </a:solidFill>
              <a:latin typeface="Arial" pitchFamily="34" charset="0"/>
              <a:cs typeface="Arial" pitchFamily="34" charset="0"/>
            </a:endParaRPr>
          </a:p>
        </p:txBody>
      </p:sp>
      <p:sp>
        <p:nvSpPr>
          <p:cNvPr id="42" name="TextBox 41"/>
          <p:cNvSpPr txBox="1"/>
          <p:nvPr/>
        </p:nvSpPr>
        <p:spPr>
          <a:xfrm>
            <a:off x="7165168" y="4684455"/>
            <a:ext cx="873513" cy="276999"/>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$490,336</a:t>
            </a:r>
            <a:endParaRPr lang="en-US" dirty="0">
              <a:solidFill>
                <a:prstClr val="white"/>
              </a:solidFill>
            </a:endParaRPr>
          </a:p>
        </p:txBody>
      </p:sp>
      <p:sp>
        <p:nvSpPr>
          <p:cNvPr id="36" name="TextBox 35"/>
          <p:cNvSpPr txBox="1"/>
          <p:nvPr/>
        </p:nvSpPr>
        <p:spPr>
          <a:xfrm>
            <a:off x="7620000" y="4287723"/>
            <a:ext cx="873513" cy="276999"/>
          </a:xfrm>
          <a:prstGeom prst="rect">
            <a:avLst/>
          </a:prstGeom>
          <a:solidFill>
            <a:schemeClr val="tx2">
              <a:lumMod val="60000"/>
              <a:lumOff val="40000"/>
            </a:schemeClr>
          </a:solidFill>
          <a:ln>
            <a:solidFill>
              <a:schemeClr val="tx2">
                <a:lumMod val="40000"/>
                <a:lumOff val="60000"/>
              </a:schemeClr>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$27,417</a:t>
            </a:r>
            <a:endParaRPr lang="en-US" dirty="0">
              <a:solidFill>
                <a:prstClr val="white"/>
              </a:solidFill>
            </a:endParaRPr>
          </a:p>
        </p:txBody>
      </p:sp>
      <p:grpSp>
        <p:nvGrpSpPr>
          <p:cNvPr id="7" name="Group 48"/>
          <p:cNvGrpSpPr/>
          <p:nvPr/>
        </p:nvGrpSpPr>
        <p:grpSpPr>
          <a:xfrm>
            <a:off x="4681626" y="3274567"/>
            <a:ext cx="2045965" cy="1983233"/>
            <a:chOff x="4716173" y="3520770"/>
            <a:chExt cx="2045965" cy="1983233"/>
          </a:xfrm>
        </p:grpSpPr>
        <p:sp>
          <p:nvSpPr>
            <p:cNvPr id="27" name="Rectangle 26"/>
            <p:cNvSpPr/>
            <p:nvPr/>
          </p:nvSpPr>
          <p:spPr>
            <a:xfrm>
              <a:off x="5260114" y="3520770"/>
              <a:ext cx="641833" cy="100584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4716173" y="4920892"/>
              <a:ext cx="2045965" cy="583111"/>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4" name="TextBox 43"/>
          <p:cNvSpPr txBox="1"/>
          <p:nvPr/>
        </p:nvSpPr>
        <p:spPr>
          <a:xfrm>
            <a:off x="5608135" y="3912196"/>
            <a:ext cx="1892922" cy="1015663"/>
          </a:xfrm>
          <a:prstGeom prst="rect">
            <a:avLst/>
          </a:prstGeom>
          <a:solidFill>
            <a:schemeClr val="tx2">
              <a:lumMod val="60000"/>
              <a:lumOff val="40000"/>
            </a:schemeClr>
          </a:solidFill>
          <a:ln>
            <a:solidFill>
              <a:schemeClr val="tx2">
                <a:lumMod val="40000"/>
                <a:lumOff val="60000"/>
              </a:schemeClr>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The investor’s retirement income has increased </a:t>
            </a:r>
            <a:r>
              <a:rPr lang="en-US" sz="1200" b="1" baseline="0" dirty="0" smtClean="0">
                <a:solidFill>
                  <a:prstClr val="white"/>
                </a:solidFill>
              </a:rPr>
              <a:t> nearly 107% </a:t>
            </a:r>
            <a:r>
              <a:rPr lang="en-US" sz="1200" b="1" baseline="0" dirty="0">
                <a:solidFill>
                  <a:prstClr val="white"/>
                </a:solidFill>
              </a:rPr>
              <a:t>since the inception of the policy.</a:t>
            </a:r>
          </a:p>
        </p:txBody>
      </p:sp>
      <p:sp>
        <p:nvSpPr>
          <p:cNvPr id="43" name="TextBox 42"/>
          <p:cNvSpPr txBox="1"/>
          <p:nvPr/>
        </p:nvSpPr>
        <p:spPr>
          <a:xfrm>
            <a:off x="2975787" y="3442037"/>
            <a:ext cx="3813717" cy="1015663"/>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In 2008, the investor received </a:t>
            </a:r>
            <a:r>
              <a:rPr lang="en-US" sz="1200" b="1" baseline="0" dirty="0" smtClean="0">
                <a:solidFill>
                  <a:prstClr val="white"/>
                </a:solidFill>
              </a:rPr>
              <a:t>5.5% </a:t>
            </a:r>
            <a:r>
              <a:rPr lang="en-US" sz="1200" b="1" baseline="0" dirty="0">
                <a:solidFill>
                  <a:prstClr val="white"/>
                </a:solidFill>
              </a:rPr>
              <a:t>guaranteed Withdrawal Base (WB) growth, which protected their retirement income in a declining market. </a:t>
            </a:r>
            <a:br>
              <a:rPr lang="en-US" sz="1200" b="1" baseline="0" dirty="0">
                <a:solidFill>
                  <a:prstClr val="white"/>
                </a:solidFill>
              </a:rPr>
            </a:br>
            <a:r>
              <a:rPr lang="en-US" sz="1200" b="1" baseline="0" dirty="0">
                <a:solidFill>
                  <a:prstClr val="white"/>
                </a:solidFill>
              </a:rPr>
              <a:t>In 2009, 2010, 2011, and 2012, the investor received </a:t>
            </a:r>
            <a:r>
              <a:rPr lang="en-US" sz="1200" b="1" baseline="0" dirty="0" smtClean="0">
                <a:solidFill>
                  <a:prstClr val="white"/>
                </a:solidFill>
              </a:rPr>
              <a:t>5.5% </a:t>
            </a:r>
            <a:r>
              <a:rPr lang="en-US" sz="1200" b="1" baseline="0" dirty="0">
                <a:solidFill>
                  <a:prstClr val="white"/>
                </a:solidFill>
              </a:rPr>
              <a:t>guaranteed WB growth each year.</a:t>
            </a:r>
          </a:p>
        </p:txBody>
      </p:sp>
      <p:pic>
        <p:nvPicPr>
          <p:cNvPr id="38" name="Picture 2"/>
          <p:cNvPicPr>
            <a:picLocks noChangeAspect="1" noChangeArrowheads="1"/>
          </p:cNvPicPr>
          <p:nvPr/>
        </p:nvPicPr>
        <p:blipFill>
          <a:blip r:embed="rId5" cstate="print"/>
          <a:stretch>
            <a:fillRect/>
          </a:stretch>
        </p:blipFill>
        <p:spPr bwMode="auto">
          <a:xfrm>
            <a:off x="1243422" y="5565914"/>
            <a:ext cx="100681" cy="149086"/>
          </a:xfrm>
          <a:prstGeom prst="rect">
            <a:avLst/>
          </a:prstGeom>
          <a:noFill/>
          <a:ln w="9525">
            <a:noFill/>
            <a:miter lim="800000"/>
            <a:headEnd/>
            <a:tailEnd/>
          </a:ln>
        </p:spPr>
      </p:pic>
      <p:sp>
        <p:nvSpPr>
          <p:cNvPr id="40" name="TextBox 39"/>
          <p:cNvSpPr txBox="1"/>
          <p:nvPr/>
        </p:nvSpPr>
        <p:spPr>
          <a:xfrm>
            <a:off x="7162800" y="5029200"/>
            <a:ext cx="873513" cy="276999"/>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$517,304</a:t>
            </a:r>
            <a:endParaRPr lang="en-US" dirty="0">
              <a:solidFill>
                <a:prstClr val="white"/>
              </a:solidFill>
            </a:endParaRPr>
          </a:p>
        </p:txBody>
      </p:sp>
    </p:spTree>
    <p:extLst>
      <p:ext uri="{BB962C8B-B14F-4D97-AF65-F5344CB8AC3E}">
        <p14:creationId xmlns:p14="http://schemas.microsoft.com/office/powerpoint/2010/main" val="2074323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xit" presetSubtype="0" fill="hold" nodeType="withEffect">
                                  <p:stCondLst>
                                    <p:cond delay="0"/>
                                  </p:stCondLst>
                                  <p:childTnLst>
                                    <p:animEffect transition="out" filter="fade">
                                      <p:cBhvr>
                                        <p:cTn id="22" dur="2000"/>
                                        <p:tgtEl>
                                          <p:spTgt spid="6"/>
                                        </p:tgtEl>
                                      </p:cBhvr>
                                    </p:animEffect>
                                    <p:set>
                                      <p:cBhvr>
                                        <p:cTn id="23" dur="1" fill="hold">
                                          <p:stCondLst>
                                            <p:cond delay="1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0-#ppt_h/2"/>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xit" presetSubtype="0" fill="hold" nodeType="with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2" presetClass="entr" presetSubtype="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0-#ppt_h/2"/>
                                          </p:val>
                                        </p:tav>
                                        <p:tav tm="100000">
                                          <p:val>
                                            <p:strVal val="#ppt_y"/>
                                          </p:val>
                                        </p:tav>
                                      </p:tavLst>
                                    </p:anim>
                                  </p:childTnLst>
                                </p:cTn>
                              </p:par>
                              <p:par>
                                <p:cTn id="48" presetID="2" presetClass="entr" presetSubtype="1" fill="hold" grpId="1"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0-#ppt_h/2"/>
                                          </p:val>
                                        </p:tav>
                                        <p:tav tm="100000">
                                          <p:val>
                                            <p:strVal val="#ppt_y"/>
                                          </p:val>
                                        </p:tav>
                                      </p:tavLst>
                                    </p:anim>
                                  </p:childTnLst>
                                </p:cTn>
                              </p:par>
                              <p:par>
                                <p:cTn id="52" presetID="2" presetClass="entr" presetSubtype="1" fill="hold" grpId="1"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ppt_x"/>
                                          </p:val>
                                        </p:tav>
                                        <p:tav tm="100000">
                                          <p:val>
                                            <p:strVal val="#ppt_x"/>
                                          </p:val>
                                        </p:tav>
                                      </p:tavLst>
                                    </p:anim>
                                    <p:anim calcmode="lin" valueType="num">
                                      <p:cBhvr additive="base">
                                        <p:cTn id="55"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42"/>
                                        </p:tgtEl>
                                      </p:cBhvr>
                                    </p:animEffect>
                                    <p:set>
                                      <p:cBhvr>
                                        <p:cTn id="75" dur="1" fill="hold">
                                          <p:stCondLst>
                                            <p:cond delay="499"/>
                                          </p:stCondLst>
                                        </p:cTn>
                                        <p:tgtEl>
                                          <p:spTgt spid="4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0"/>
                                        </p:tgtEl>
                                      </p:cBhvr>
                                    </p:animEffect>
                                    <p:set>
                                      <p:cBhvr>
                                        <p:cTn id="80" dur="1" fill="hold">
                                          <p:stCondLst>
                                            <p:cond delay="499"/>
                                          </p:stCondLst>
                                        </p:cTn>
                                        <p:tgtEl>
                                          <p:spTgt spid="4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43"/>
                                        </p:tgtEl>
                                      </p:cBhvr>
                                    </p:animEffect>
                                    <p:set>
                                      <p:cBhvr>
                                        <p:cTn id="83" dur="1" fill="hold">
                                          <p:stCondLst>
                                            <p:cond delay="499"/>
                                          </p:stCondLst>
                                        </p:cTn>
                                        <p:tgtEl>
                                          <p:spTgt spid="43"/>
                                        </p:tgtEl>
                                        <p:attrNameLst>
                                          <p:attrName>style.visibility</p:attrName>
                                        </p:attrNameLst>
                                      </p:cBhvr>
                                      <p:to>
                                        <p:strVal val="hidden"/>
                                      </p:to>
                                    </p:set>
                                  </p:childTnLst>
                                </p:cTn>
                              </p:par>
                              <p:par>
                                <p:cTn id="84" presetID="2" presetClass="entr" presetSubtype="2"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1+#ppt_w/2"/>
                                          </p:val>
                                        </p:tav>
                                        <p:tav tm="100000">
                                          <p:val>
                                            <p:strVal val="#ppt_x"/>
                                          </p:val>
                                        </p:tav>
                                      </p:tavLst>
                                    </p:anim>
                                    <p:anim calcmode="lin" valueType="num">
                                      <p:cBhvr additive="base">
                                        <p:cTn id="87" dur="500" fill="hold"/>
                                        <p:tgtEl>
                                          <p:spTgt spid="44"/>
                                        </p:tgtEl>
                                        <p:attrNameLst>
                                          <p:attrName>ppt_y</p:attrName>
                                        </p:attrNameLst>
                                      </p:cBhvr>
                                      <p:tavLst>
                                        <p:tav tm="0">
                                          <p:val>
                                            <p:strVal val="#ppt_y"/>
                                          </p:val>
                                        </p:tav>
                                        <p:tav tm="100000">
                                          <p:val>
                                            <p:strVal val="#ppt_y"/>
                                          </p:val>
                                        </p:tav>
                                      </p:tavLst>
                                    </p:anim>
                                  </p:childTnLst>
                                </p:cTn>
                              </p:par>
                              <p:par>
                                <p:cTn id="88" presetID="10" presetClass="entr" presetSubtype="0" fill="hold"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500"/>
                                        <p:tgtEl>
                                          <p:spTgt spid="5"/>
                                        </p:tgtEl>
                                      </p:cBhvr>
                                    </p:animEffect>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500" fill="hold"/>
                                        <p:tgtEl>
                                          <p:spTgt spid="39"/>
                                        </p:tgtEl>
                                        <p:attrNameLst>
                                          <p:attrName>ppt_x</p:attrName>
                                        </p:attrNameLst>
                                      </p:cBhvr>
                                      <p:tavLst>
                                        <p:tav tm="0">
                                          <p:val>
                                            <p:strVal val="1+#ppt_w/2"/>
                                          </p:val>
                                        </p:tav>
                                        <p:tav tm="100000">
                                          <p:val>
                                            <p:strVal val="#ppt_x"/>
                                          </p:val>
                                        </p:tav>
                                      </p:tavLst>
                                    </p:anim>
                                    <p:anim calcmode="lin" valueType="num">
                                      <p:cBhvr additive="base">
                                        <p:cTn id="94" dur="500" fill="hold"/>
                                        <p:tgtEl>
                                          <p:spTgt spid="39"/>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1+#ppt_w/2"/>
                                          </p:val>
                                        </p:tav>
                                        <p:tav tm="100000">
                                          <p:val>
                                            <p:strVal val="#ppt_x"/>
                                          </p:val>
                                        </p:tav>
                                      </p:tavLst>
                                    </p:anim>
                                    <p:anim calcmode="lin" valueType="num">
                                      <p:cBhvr additive="base">
                                        <p:cTn id="9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1000"/>
                                        <p:tgtEl>
                                          <p:spTgt spid="39"/>
                                        </p:tgtEl>
                                      </p:cBhvr>
                                    </p:animEffect>
                                    <p:set>
                                      <p:cBhvr>
                                        <p:cTn id="103" dur="1" fill="hold">
                                          <p:stCondLst>
                                            <p:cond delay="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3" grpId="0" animBg="1"/>
      <p:bldP spid="23" grpId="1" animBg="1"/>
      <p:bldP spid="39" grpId="0" animBg="1"/>
      <p:bldP spid="39" grpId="1" animBg="1"/>
      <p:bldP spid="42" grpId="0" animBg="1"/>
      <p:bldP spid="42" grpId="1" animBg="1"/>
      <p:bldP spid="43" grpId="0" animBg="1"/>
      <p:bldP spid="40" grpId="0" animBg="1"/>
      <p:bldP spid="4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223150" y="1641512"/>
            <a:ext cx="2565649" cy="2963028"/>
            <a:chOff x="223150" y="1641512"/>
            <a:chExt cx="2565649" cy="2963028"/>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45" name="TextBox 44"/>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1</a:t>
              </a:r>
            </a:p>
          </p:txBody>
        </p:sp>
      </p:grpSp>
      <p:grpSp>
        <p:nvGrpSpPr>
          <p:cNvPr id="3" name="Group 46"/>
          <p:cNvGrpSpPr/>
          <p:nvPr/>
        </p:nvGrpSpPr>
        <p:grpSpPr>
          <a:xfrm>
            <a:off x="487569" y="1793912"/>
            <a:ext cx="2565649" cy="2963028"/>
            <a:chOff x="223150" y="1641512"/>
            <a:chExt cx="2565649" cy="2963028"/>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49" name="TextBox 48"/>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2</a:t>
              </a:r>
            </a:p>
          </p:txBody>
        </p:sp>
      </p:grpSp>
      <p:grpSp>
        <p:nvGrpSpPr>
          <p:cNvPr id="4" name="Group 49"/>
          <p:cNvGrpSpPr/>
          <p:nvPr/>
        </p:nvGrpSpPr>
        <p:grpSpPr>
          <a:xfrm>
            <a:off x="751785" y="1946312"/>
            <a:ext cx="2565649" cy="2963028"/>
            <a:chOff x="223150" y="1641512"/>
            <a:chExt cx="2565649" cy="2963028"/>
          </a:xfrm>
        </p:grpSpPr>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52" name="TextBox 51"/>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3</a:t>
              </a:r>
            </a:p>
          </p:txBody>
        </p:sp>
      </p:grpSp>
      <p:grpSp>
        <p:nvGrpSpPr>
          <p:cNvPr id="5" name="Group 52"/>
          <p:cNvGrpSpPr/>
          <p:nvPr/>
        </p:nvGrpSpPr>
        <p:grpSpPr>
          <a:xfrm>
            <a:off x="1020014" y="2098712"/>
            <a:ext cx="2565649" cy="2963028"/>
            <a:chOff x="223150" y="1641512"/>
            <a:chExt cx="2565649" cy="2963028"/>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55" name="TextBox 54"/>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4</a:t>
              </a:r>
            </a:p>
          </p:txBody>
        </p:sp>
      </p:grpSp>
      <p:grpSp>
        <p:nvGrpSpPr>
          <p:cNvPr id="6" name="Group 55"/>
          <p:cNvGrpSpPr/>
          <p:nvPr/>
        </p:nvGrpSpPr>
        <p:grpSpPr>
          <a:xfrm>
            <a:off x="1279002" y="2251112"/>
            <a:ext cx="2565649" cy="2963028"/>
            <a:chOff x="223150" y="1641512"/>
            <a:chExt cx="2565649" cy="2963028"/>
          </a:xfrm>
        </p:grpSpPr>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58" name="TextBox 57"/>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5</a:t>
              </a:r>
            </a:p>
          </p:txBody>
        </p:sp>
      </p:grpSp>
      <p:grpSp>
        <p:nvGrpSpPr>
          <p:cNvPr id="7" name="Group 58"/>
          <p:cNvGrpSpPr/>
          <p:nvPr/>
        </p:nvGrpSpPr>
        <p:grpSpPr>
          <a:xfrm>
            <a:off x="1545458" y="2403512"/>
            <a:ext cx="2565649" cy="2963028"/>
            <a:chOff x="223150" y="1641512"/>
            <a:chExt cx="2565649" cy="2963028"/>
          </a:xfrm>
        </p:grpSpPr>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61" name="TextBox 60"/>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6</a:t>
              </a:r>
            </a:p>
          </p:txBody>
        </p:sp>
      </p:grpSp>
      <p:grpSp>
        <p:nvGrpSpPr>
          <p:cNvPr id="8" name="Group 61"/>
          <p:cNvGrpSpPr/>
          <p:nvPr/>
        </p:nvGrpSpPr>
        <p:grpSpPr>
          <a:xfrm>
            <a:off x="1809317" y="2555912"/>
            <a:ext cx="2565649" cy="2963028"/>
            <a:chOff x="223150" y="1641512"/>
            <a:chExt cx="2565649" cy="2963028"/>
          </a:xfrm>
        </p:grpSpPr>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64" name="TextBox 63"/>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7</a:t>
              </a:r>
            </a:p>
          </p:txBody>
        </p:sp>
      </p:grpSp>
      <p:grpSp>
        <p:nvGrpSpPr>
          <p:cNvPr id="9" name="Group 64"/>
          <p:cNvGrpSpPr/>
          <p:nvPr/>
        </p:nvGrpSpPr>
        <p:grpSpPr>
          <a:xfrm>
            <a:off x="2081179" y="2708312"/>
            <a:ext cx="2565649" cy="2963028"/>
            <a:chOff x="223150" y="1641512"/>
            <a:chExt cx="2565649" cy="2963028"/>
          </a:xfrm>
        </p:grpSpPr>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67" name="TextBox 66"/>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8</a:t>
              </a:r>
            </a:p>
          </p:txBody>
        </p:sp>
      </p:grpSp>
      <p:grpSp>
        <p:nvGrpSpPr>
          <p:cNvPr id="10" name="Group 67"/>
          <p:cNvGrpSpPr/>
          <p:nvPr/>
        </p:nvGrpSpPr>
        <p:grpSpPr>
          <a:xfrm>
            <a:off x="2349761" y="2860712"/>
            <a:ext cx="2565649" cy="2963028"/>
            <a:chOff x="223150" y="1641512"/>
            <a:chExt cx="2565649" cy="2963028"/>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70" name="TextBox 69"/>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9</a:t>
              </a:r>
            </a:p>
          </p:txBody>
        </p:sp>
      </p:grpSp>
      <p:grpSp>
        <p:nvGrpSpPr>
          <p:cNvPr id="11" name="Group 70"/>
          <p:cNvGrpSpPr/>
          <p:nvPr/>
        </p:nvGrpSpPr>
        <p:grpSpPr>
          <a:xfrm>
            <a:off x="2615196" y="3013112"/>
            <a:ext cx="2565649" cy="2963028"/>
            <a:chOff x="223150" y="1641512"/>
            <a:chExt cx="2565649" cy="2963028"/>
          </a:xfrm>
        </p:grpSpPr>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73" name="TextBox 72"/>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10</a:t>
              </a:r>
            </a:p>
          </p:txBody>
        </p:sp>
      </p:grpSp>
      <p:grpSp>
        <p:nvGrpSpPr>
          <p:cNvPr id="12" name="Group 73"/>
          <p:cNvGrpSpPr/>
          <p:nvPr/>
        </p:nvGrpSpPr>
        <p:grpSpPr>
          <a:xfrm>
            <a:off x="2880627" y="3165512"/>
            <a:ext cx="2565649" cy="2963028"/>
            <a:chOff x="223150" y="1641512"/>
            <a:chExt cx="2565649" cy="2963028"/>
          </a:xfrm>
        </p:grpSpPr>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76" name="TextBox 75"/>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11</a:t>
              </a:r>
            </a:p>
          </p:txBody>
        </p:sp>
      </p:grpSp>
      <p:grpSp>
        <p:nvGrpSpPr>
          <p:cNvPr id="13" name="Group 76"/>
          <p:cNvGrpSpPr/>
          <p:nvPr/>
        </p:nvGrpSpPr>
        <p:grpSpPr>
          <a:xfrm>
            <a:off x="3149211" y="3317912"/>
            <a:ext cx="2565649" cy="2963028"/>
            <a:chOff x="223150" y="1641512"/>
            <a:chExt cx="2565649" cy="2963028"/>
          </a:xfrm>
        </p:grpSpPr>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4" cy="2582437"/>
            </a:xfrm>
            <a:prstGeom prst="rect">
              <a:avLst/>
            </a:prstGeom>
            <a:ln>
              <a:solidFill>
                <a:schemeClr val="bg1">
                  <a:lumMod val="75000"/>
                </a:schemeClr>
              </a:solidFill>
            </a:ln>
          </p:spPr>
        </p:pic>
        <p:sp>
          <p:nvSpPr>
            <p:cNvPr id="79" name="TextBox 78"/>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12</a:t>
              </a:r>
            </a:p>
          </p:txBody>
        </p:sp>
      </p:grpSp>
      <p:sp>
        <p:nvSpPr>
          <p:cNvPr id="110" name="Rectangle 37"/>
          <p:cNvSpPr txBox="1">
            <a:spLocks noChangeArrowheads="1"/>
          </p:cNvSpPr>
          <p:nvPr/>
        </p:nvSpPr>
        <p:spPr bwMode="auto">
          <a:xfrm>
            <a:off x="466343" y="685800"/>
            <a:ext cx="9182482"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Opportunity in Up Markets Protection in Down Markets</a:t>
            </a:r>
            <a:endParaRPr lang="en-US" sz="2700" kern="0" baseline="30000" dirty="0">
              <a:solidFill>
                <a:prstClr val="black"/>
              </a:solidFill>
              <a:latin typeface="Arial" pitchFamily="34" charset="0"/>
              <a:cs typeface="Arial" pitchFamily="34" charset="0"/>
            </a:endParaRPr>
          </a:p>
        </p:txBody>
      </p:sp>
      <p:sp>
        <p:nvSpPr>
          <p:cNvPr id="103" name="Rectangle 102"/>
          <p:cNvSpPr/>
          <p:nvPr/>
        </p:nvSpPr>
        <p:spPr>
          <a:xfrm>
            <a:off x="3894027" y="1457686"/>
            <a:ext cx="3041159" cy="338554"/>
          </a:xfrm>
          <a:prstGeom prst="rect">
            <a:avLst/>
          </a:prstGeom>
        </p:spPr>
        <p:txBody>
          <a:bodyPr wrap="square">
            <a:spAutoFit/>
          </a:bodyPr>
          <a:lstStyle/>
          <a:p>
            <a:r>
              <a:rPr lang="en-US" sz="1600" b="1" baseline="0" dirty="0">
                <a:solidFill>
                  <a:srgbClr val="00703C"/>
                </a:solidFill>
              </a:rPr>
              <a:t>Every </a:t>
            </a:r>
            <a:r>
              <a:rPr lang="en-US" sz="1600" b="1" baseline="0" dirty="0" smtClean="0">
                <a:solidFill>
                  <a:srgbClr val="00703C"/>
                </a:solidFill>
              </a:rPr>
              <a:t>month matters</a:t>
            </a:r>
            <a:endParaRPr lang="en-US" sz="1600" b="1" dirty="0">
              <a:solidFill>
                <a:srgbClr val="00703C"/>
              </a:solidFill>
            </a:endParaRP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62" y="336392"/>
            <a:ext cx="3836937" cy="4348529"/>
          </a:xfrm>
          <a:prstGeom prst="rect">
            <a:avLst/>
          </a:prstGeom>
          <a:ln>
            <a:solidFill>
              <a:schemeClr val="bg1">
                <a:lumMod val="75000"/>
              </a:schemeClr>
            </a:solidFill>
          </a:ln>
        </p:spPr>
      </p:pic>
      <p:grpSp>
        <p:nvGrpSpPr>
          <p:cNvPr id="17" name="Group 64"/>
          <p:cNvGrpSpPr/>
          <p:nvPr/>
        </p:nvGrpSpPr>
        <p:grpSpPr>
          <a:xfrm>
            <a:off x="1980267" y="2131546"/>
            <a:ext cx="6633059" cy="830997"/>
            <a:chOff x="1871708" y="3548380"/>
            <a:chExt cx="6633059" cy="830997"/>
          </a:xfrm>
        </p:grpSpPr>
        <p:sp>
          <p:nvSpPr>
            <p:cNvPr id="85" name="TextBox 84"/>
            <p:cNvSpPr txBox="1"/>
            <p:nvPr/>
          </p:nvSpPr>
          <p:spPr>
            <a:xfrm>
              <a:off x="4710329" y="3548380"/>
              <a:ext cx="3794438" cy="830997"/>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r>
                <a:rPr lang="en-US" sz="1200" b="1" baseline="0" dirty="0" smtClean="0">
                  <a:solidFill>
                    <a:srgbClr val="9BBB59">
                      <a:lumMod val="50000"/>
                    </a:srgbClr>
                  </a:solidFill>
                </a:rPr>
                <a:t>$383,647.00</a:t>
              </a:r>
              <a:r>
                <a:rPr lang="en-US" sz="1200" baseline="0" dirty="0">
                  <a:solidFill>
                    <a:prstClr val="black"/>
                  </a:solidFill>
                </a:rPr>
                <a:t/>
              </a:r>
              <a:br>
                <a:rPr lang="en-US" sz="1200" baseline="0" dirty="0">
                  <a:solidFill>
                    <a:prstClr val="black"/>
                  </a:solidFill>
                </a:rPr>
              </a:br>
              <a:r>
                <a:rPr lang="en-US" sz="1200" baseline="0" dirty="0">
                  <a:solidFill>
                    <a:prstClr val="black"/>
                  </a:solidFill>
                </a:rPr>
                <a:t>This is the investor’s current policy value, based on the performance of their chosen investment option since the annuity was issued.</a:t>
              </a:r>
            </a:p>
          </p:txBody>
        </p:sp>
        <p:sp>
          <p:nvSpPr>
            <p:cNvPr id="87" name="Rectangle 86"/>
            <p:cNvSpPr/>
            <p:nvPr/>
          </p:nvSpPr>
          <p:spPr>
            <a:xfrm>
              <a:off x="1871708" y="4246946"/>
              <a:ext cx="581509" cy="123825"/>
            </a:xfrm>
            <a:prstGeom prst="rect">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8" name="Rectangle 87"/>
            <p:cNvSpPr/>
            <p:nvPr/>
          </p:nvSpPr>
          <p:spPr>
            <a:xfrm>
              <a:off x="2436866" y="4325667"/>
              <a:ext cx="2258163" cy="4952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20" name="Group 111"/>
          <p:cNvGrpSpPr/>
          <p:nvPr/>
        </p:nvGrpSpPr>
        <p:grpSpPr>
          <a:xfrm>
            <a:off x="537882" y="167750"/>
            <a:ext cx="8072718" cy="1938956"/>
            <a:chOff x="537882" y="218550"/>
            <a:chExt cx="8072718" cy="1938956"/>
          </a:xfrm>
        </p:grpSpPr>
        <p:grpSp>
          <p:nvGrpSpPr>
            <p:cNvPr id="21" name="Group 67"/>
            <p:cNvGrpSpPr/>
            <p:nvPr/>
          </p:nvGrpSpPr>
          <p:grpSpPr>
            <a:xfrm>
              <a:off x="537882" y="218550"/>
              <a:ext cx="8072718" cy="1938956"/>
              <a:chOff x="537882" y="180450"/>
              <a:chExt cx="8072718" cy="1938956"/>
            </a:xfrm>
          </p:grpSpPr>
          <p:grpSp>
            <p:nvGrpSpPr>
              <p:cNvPr id="22" name="Group 41"/>
              <p:cNvGrpSpPr/>
              <p:nvPr/>
            </p:nvGrpSpPr>
            <p:grpSpPr>
              <a:xfrm>
                <a:off x="537882" y="180450"/>
                <a:ext cx="8072718" cy="1938956"/>
                <a:chOff x="395007" y="807671"/>
                <a:chExt cx="8072718" cy="1938956"/>
              </a:xfrm>
            </p:grpSpPr>
            <p:sp>
              <p:nvSpPr>
                <p:cNvPr id="56" name="TextBox 55"/>
                <p:cNvSpPr txBox="1"/>
                <p:nvPr/>
              </p:nvSpPr>
              <p:spPr>
                <a:xfrm>
                  <a:off x="4676013" y="807671"/>
                  <a:ext cx="3791712" cy="1200329"/>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r>
                    <a:rPr lang="en-US" sz="1200" b="1" baseline="0" dirty="0">
                      <a:solidFill>
                        <a:srgbClr val="9BBB59">
                          <a:lumMod val="50000"/>
                        </a:srgbClr>
                      </a:solidFill>
                    </a:rPr>
                    <a:t>September 30, 2002 </a:t>
                  </a:r>
                  <a:r>
                    <a:rPr lang="en-US" sz="1200" baseline="0" dirty="0">
                      <a:solidFill>
                        <a:prstClr val="black"/>
                      </a:solidFill>
                    </a:rPr>
                    <a:t/>
                  </a:r>
                  <a:br>
                    <a:rPr lang="en-US" sz="1200" baseline="0" dirty="0">
                      <a:solidFill>
                        <a:prstClr val="black"/>
                      </a:solidFill>
                    </a:rPr>
                  </a:br>
                  <a:r>
                    <a:rPr lang="en-US" sz="1200" baseline="0" dirty="0">
                      <a:solidFill>
                        <a:prstClr val="black"/>
                      </a:solidFill>
                    </a:rPr>
                    <a:t>This is the date the annuity was issued. On the </a:t>
                  </a:r>
                  <a:br>
                    <a:rPr lang="en-US" sz="1200" baseline="0" dirty="0">
                      <a:solidFill>
                        <a:prstClr val="black"/>
                      </a:solidFill>
                    </a:rPr>
                  </a:br>
                  <a:r>
                    <a:rPr lang="en-US" sz="1200" baseline="0" dirty="0">
                      <a:solidFill>
                        <a:prstClr val="black"/>
                      </a:solidFill>
                    </a:rPr>
                    <a:t>same day each month (the 30</a:t>
                  </a:r>
                  <a:r>
                    <a:rPr lang="en-US" sz="1200" baseline="30000" dirty="0">
                      <a:solidFill>
                        <a:prstClr val="black"/>
                      </a:solidFill>
                    </a:rPr>
                    <a:t>th</a:t>
                  </a:r>
                  <a:r>
                    <a:rPr lang="en-US" sz="1200" baseline="0" dirty="0">
                      <a:solidFill>
                        <a:prstClr val="black"/>
                      </a:solidFill>
                    </a:rPr>
                    <a:t> or following business day), this investor’s policy value will be recorded by Transamerica</a:t>
                  </a:r>
                  <a:r>
                    <a:rPr lang="en-US" sz="1200" baseline="0" dirty="0" smtClean="0">
                      <a:solidFill>
                        <a:prstClr val="black"/>
                      </a:solidFill>
                    </a:rPr>
                    <a:t>. This </a:t>
                  </a:r>
                  <a:r>
                    <a:rPr lang="en-US" sz="1200" baseline="0" dirty="0">
                      <a:solidFill>
                        <a:prstClr val="black"/>
                      </a:solidFill>
                    </a:rPr>
                    <a:t>is called the investor’s Monthiversary</a:t>
                  </a:r>
                  <a:r>
                    <a:rPr lang="en-US" sz="1200" baseline="30000" dirty="0">
                      <a:solidFill>
                        <a:prstClr val="black"/>
                      </a:solidFill>
                    </a:rPr>
                    <a:t>SM</a:t>
                  </a:r>
                  <a:r>
                    <a:rPr lang="en-US" sz="1200" baseline="0" dirty="0">
                      <a:solidFill>
                        <a:prstClr val="black"/>
                      </a:solidFill>
                    </a:rPr>
                    <a:t> value.</a:t>
                  </a:r>
                </a:p>
              </p:txBody>
            </p:sp>
            <p:sp>
              <p:nvSpPr>
                <p:cNvPr id="59" name="Rectangle 58"/>
                <p:cNvSpPr/>
                <p:nvPr/>
              </p:nvSpPr>
              <p:spPr>
                <a:xfrm>
                  <a:off x="395007" y="2625118"/>
                  <a:ext cx="1141853" cy="121509"/>
                </a:xfrm>
                <a:prstGeom prst="rect">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2" name="Rectangle 61"/>
                <p:cNvSpPr/>
                <p:nvPr/>
              </p:nvSpPr>
              <p:spPr>
                <a:xfrm>
                  <a:off x="3743325" y="1308581"/>
                  <a:ext cx="941832"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65" name="Rectangle 64"/>
              <p:cNvSpPr/>
              <p:nvPr/>
            </p:nvSpPr>
            <p:spPr>
              <a:xfrm rot="16200000">
                <a:off x="3205604" y="1384218"/>
                <a:ext cx="1406912"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11" name="Rectangle 110"/>
            <p:cNvSpPr/>
            <p:nvPr/>
          </p:nvSpPr>
          <p:spPr>
            <a:xfrm>
              <a:off x="1687286" y="2106893"/>
              <a:ext cx="2240944"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23" name="Group 113"/>
          <p:cNvGrpSpPr/>
          <p:nvPr/>
        </p:nvGrpSpPr>
        <p:grpSpPr>
          <a:xfrm>
            <a:off x="3660588" y="1425175"/>
            <a:ext cx="4950012" cy="1219413"/>
            <a:chOff x="3597088" y="1463275"/>
            <a:chExt cx="4950012" cy="1219413"/>
          </a:xfrm>
        </p:grpSpPr>
        <p:grpSp>
          <p:nvGrpSpPr>
            <p:cNvPr id="24" name="Group 70"/>
            <p:cNvGrpSpPr/>
            <p:nvPr/>
          </p:nvGrpSpPr>
          <p:grpSpPr>
            <a:xfrm>
              <a:off x="3597088" y="1463275"/>
              <a:ext cx="4950012" cy="1219413"/>
              <a:chOff x="3675404" y="1720450"/>
              <a:chExt cx="4950012" cy="1219413"/>
            </a:xfrm>
          </p:grpSpPr>
          <p:grpSp>
            <p:nvGrpSpPr>
              <p:cNvPr id="25" name="Group 52"/>
              <p:cNvGrpSpPr/>
              <p:nvPr/>
            </p:nvGrpSpPr>
            <p:grpSpPr>
              <a:xfrm>
                <a:off x="3675404" y="1720450"/>
                <a:ext cx="4950012" cy="1219413"/>
                <a:chOff x="3503954" y="2245393"/>
                <a:chExt cx="4950012" cy="1219413"/>
              </a:xfrm>
            </p:grpSpPr>
            <p:sp>
              <p:nvSpPr>
                <p:cNvPr id="80" name="TextBox 79"/>
                <p:cNvSpPr txBox="1"/>
                <p:nvPr/>
              </p:nvSpPr>
              <p:spPr>
                <a:xfrm>
                  <a:off x="4659528" y="2245393"/>
                  <a:ext cx="3794438" cy="646331"/>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r>
                    <a:rPr lang="en-US" sz="1200" b="1" baseline="0" dirty="0">
                      <a:solidFill>
                        <a:srgbClr val="9BBB59">
                          <a:lumMod val="50000"/>
                        </a:srgbClr>
                      </a:solidFill>
                    </a:rPr>
                    <a:t>$250,000.00 </a:t>
                  </a:r>
                  <a:r>
                    <a:rPr lang="en-US" sz="1200" baseline="0" dirty="0">
                      <a:solidFill>
                        <a:prstClr val="black"/>
                      </a:solidFill>
                    </a:rPr>
                    <a:t/>
                  </a:r>
                  <a:br>
                    <a:rPr lang="en-US" sz="1200" baseline="0" dirty="0">
                      <a:solidFill>
                        <a:prstClr val="black"/>
                      </a:solidFill>
                    </a:rPr>
                  </a:br>
                  <a:r>
                    <a:rPr lang="en-US" sz="1200" baseline="0" dirty="0">
                      <a:solidFill>
                        <a:prstClr val="black"/>
                      </a:solidFill>
                    </a:rPr>
                    <a:t>This is the premium the investor paid into the annuity and their initial Withdrawal Base (WB). </a:t>
                  </a:r>
                </a:p>
              </p:txBody>
            </p:sp>
            <p:sp>
              <p:nvSpPr>
                <p:cNvPr id="81" name="Rectangle 80"/>
                <p:cNvSpPr/>
                <p:nvPr/>
              </p:nvSpPr>
              <p:spPr>
                <a:xfrm>
                  <a:off x="3503954" y="3337304"/>
                  <a:ext cx="537337" cy="127502"/>
                </a:xfrm>
                <a:prstGeom prst="rect">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4354830" y="2504678"/>
                  <a:ext cx="299595"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77" name="Rectangle 76"/>
              <p:cNvSpPr/>
              <p:nvPr/>
            </p:nvSpPr>
            <p:spPr>
              <a:xfrm rot="16200000">
                <a:off x="4092376" y="2438048"/>
                <a:ext cx="913575" cy="45761"/>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13" name="Rectangle 112"/>
            <p:cNvSpPr/>
            <p:nvPr/>
          </p:nvSpPr>
          <p:spPr>
            <a:xfrm>
              <a:off x="4125083" y="2619743"/>
              <a:ext cx="365760"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26" name="Group 116"/>
          <p:cNvGrpSpPr/>
          <p:nvPr/>
        </p:nvGrpSpPr>
        <p:grpSpPr>
          <a:xfrm>
            <a:off x="765304" y="3029989"/>
            <a:ext cx="7838878" cy="1414497"/>
            <a:chOff x="765304" y="3019773"/>
            <a:chExt cx="7838878" cy="1414497"/>
          </a:xfrm>
        </p:grpSpPr>
        <p:grpSp>
          <p:nvGrpSpPr>
            <p:cNvPr id="27" name="Group 88"/>
            <p:cNvGrpSpPr/>
            <p:nvPr/>
          </p:nvGrpSpPr>
          <p:grpSpPr>
            <a:xfrm>
              <a:off x="765304" y="3019773"/>
              <a:ext cx="7838878" cy="1411732"/>
              <a:chOff x="878978" y="3810000"/>
              <a:chExt cx="7838878" cy="1411732"/>
            </a:xfrm>
          </p:grpSpPr>
          <p:grpSp>
            <p:nvGrpSpPr>
              <p:cNvPr id="28" name="Group 79"/>
              <p:cNvGrpSpPr/>
              <p:nvPr/>
            </p:nvGrpSpPr>
            <p:grpSpPr>
              <a:xfrm>
                <a:off x="878978" y="3810000"/>
                <a:ext cx="7838878" cy="1231895"/>
                <a:chOff x="705353" y="4533570"/>
                <a:chExt cx="7838878" cy="1231895"/>
              </a:xfrm>
            </p:grpSpPr>
            <p:sp>
              <p:nvSpPr>
                <p:cNvPr id="92" name="TextBox 91"/>
                <p:cNvSpPr txBox="1"/>
                <p:nvPr/>
              </p:nvSpPr>
              <p:spPr>
                <a:xfrm>
                  <a:off x="4749793" y="4533570"/>
                  <a:ext cx="3794438" cy="830997"/>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r>
                    <a:rPr lang="en-US" sz="1200" b="1" baseline="0" dirty="0" smtClean="0">
                      <a:solidFill>
                        <a:srgbClr val="9BBB59">
                          <a:lumMod val="50000"/>
                        </a:srgbClr>
                      </a:solidFill>
                    </a:rPr>
                    <a:t>$395,807.00</a:t>
                  </a:r>
                  <a:r>
                    <a:rPr lang="en-US" sz="1200" baseline="0" dirty="0">
                      <a:solidFill>
                        <a:prstClr val="black"/>
                      </a:solidFill>
                    </a:rPr>
                    <a:t/>
                  </a:r>
                  <a:br>
                    <a:rPr lang="en-US" sz="1200" baseline="0" dirty="0">
                      <a:solidFill>
                        <a:prstClr val="black"/>
                      </a:solidFill>
                    </a:rPr>
                  </a:br>
                  <a:r>
                    <a:rPr lang="en-US" sz="1200" baseline="0" dirty="0">
                      <a:solidFill>
                        <a:prstClr val="black"/>
                      </a:solidFill>
                    </a:rPr>
                    <a:t>This is the investor’s Highest Rider Monthiversary</a:t>
                  </a:r>
                  <a:r>
                    <a:rPr lang="en-US" sz="1200" baseline="30000" dirty="0">
                      <a:solidFill>
                        <a:prstClr val="black"/>
                      </a:solidFill>
                    </a:rPr>
                    <a:t>SM</a:t>
                  </a:r>
                  <a:r>
                    <a:rPr lang="en-US" sz="1200" baseline="0" dirty="0">
                      <a:solidFill>
                        <a:prstClr val="black"/>
                      </a:solidFill>
                    </a:rPr>
                    <a:t> Value since the rider inception which was captured on September 30, 2007.</a:t>
                  </a:r>
                </a:p>
              </p:txBody>
            </p:sp>
            <p:sp>
              <p:nvSpPr>
                <p:cNvPr id="93" name="Rectangle 92"/>
                <p:cNvSpPr/>
                <p:nvPr/>
              </p:nvSpPr>
              <p:spPr>
                <a:xfrm>
                  <a:off x="705353" y="5641640"/>
                  <a:ext cx="581509" cy="123825"/>
                </a:xfrm>
                <a:prstGeom prst="rect">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4" name="Rectangle 93"/>
                <p:cNvSpPr/>
                <p:nvPr/>
              </p:nvSpPr>
              <p:spPr>
                <a:xfrm>
                  <a:off x="4352654" y="5219370"/>
                  <a:ext cx="393192"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91" name="Rectangle 90"/>
              <p:cNvSpPr/>
              <p:nvPr/>
            </p:nvSpPr>
            <p:spPr>
              <a:xfrm rot="16200000">
                <a:off x="4194556" y="4844286"/>
                <a:ext cx="709172"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15" name="Rectangle 114"/>
            <p:cNvSpPr/>
            <p:nvPr/>
          </p:nvSpPr>
          <p:spPr>
            <a:xfrm>
              <a:off x="1054161" y="4388551"/>
              <a:ext cx="3382372"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6" name="Rectangle 115"/>
            <p:cNvSpPr/>
            <p:nvPr/>
          </p:nvSpPr>
          <p:spPr>
            <a:xfrm rot="16200000">
              <a:off x="975137" y="4327936"/>
              <a:ext cx="165250" cy="4578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29" name="Group 118"/>
          <p:cNvGrpSpPr/>
          <p:nvPr/>
        </p:nvGrpSpPr>
        <p:grpSpPr>
          <a:xfrm>
            <a:off x="2517218" y="4132219"/>
            <a:ext cx="6077820" cy="1706767"/>
            <a:chOff x="2517218" y="4132219"/>
            <a:chExt cx="6077820" cy="1706767"/>
          </a:xfrm>
        </p:grpSpPr>
        <p:grpSp>
          <p:nvGrpSpPr>
            <p:cNvPr id="30" name="Group 87"/>
            <p:cNvGrpSpPr/>
            <p:nvPr/>
          </p:nvGrpSpPr>
          <p:grpSpPr>
            <a:xfrm>
              <a:off x="2517218" y="4132219"/>
              <a:ext cx="6077820" cy="1706767"/>
              <a:chOff x="2510113" y="4895992"/>
              <a:chExt cx="6077820" cy="1612734"/>
            </a:xfrm>
          </p:grpSpPr>
          <p:sp>
            <p:nvSpPr>
              <p:cNvPr id="102" name="Rectangle 101"/>
              <p:cNvSpPr/>
              <p:nvPr/>
            </p:nvSpPr>
            <p:spPr>
              <a:xfrm>
                <a:off x="2510113" y="4895992"/>
                <a:ext cx="581509" cy="123822"/>
              </a:xfrm>
              <a:prstGeom prst="rect">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4" name="Rectangle 103"/>
              <p:cNvSpPr/>
              <p:nvPr/>
            </p:nvSpPr>
            <p:spPr>
              <a:xfrm>
                <a:off x="2729565" y="6101507"/>
                <a:ext cx="2080324" cy="44691"/>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5" name="TextBox 104"/>
              <p:cNvSpPr txBox="1"/>
              <p:nvPr/>
            </p:nvSpPr>
            <p:spPr>
              <a:xfrm>
                <a:off x="4793495" y="5723498"/>
                <a:ext cx="3794438" cy="785228"/>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r>
                  <a:rPr lang="en-US" sz="1200" b="1" baseline="0" dirty="0" smtClean="0">
                    <a:solidFill>
                      <a:srgbClr val="9BBB59">
                        <a:lumMod val="50000"/>
                      </a:srgbClr>
                    </a:solidFill>
                  </a:rPr>
                  <a:t>$27,417.00</a:t>
                </a:r>
                <a:r>
                  <a:rPr lang="en-US" sz="1200" baseline="0" dirty="0">
                    <a:solidFill>
                      <a:prstClr val="black"/>
                    </a:solidFill>
                  </a:rPr>
                  <a:t/>
                </a:r>
                <a:br>
                  <a:rPr lang="en-US" sz="1200" baseline="0" dirty="0">
                    <a:solidFill>
                      <a:prstClr val="black"/>
                    </a:solidFill>
                  </a:rPr>
                </a:br>
                <a:r>
                  <a:rPr lang="en-US" sz="1200" baseline="0" dirty="0">
                    <a:solidFill>
                      <a:prstClr val="black"/>
                    </a:solidFill>
                  </a:rPr>
                  <a:t>This is the investor’s guaranteed retirement income for life, even if the policy value falls to zero, unless the investor takes an excess withdrawal.</a:t>
                </a:r>
              </a:p>
            </p:txBody>
          </p:sp>
        </p:grpSp>
        <p:sp>
          <p:nvSpPr>
            <p:cNvPr id="118" name="Rectangle 117"/>
            <p:cNvSpPr/>
            <p:nvPr/>
          </p:nvSpPr>
          <p:spPr>
            <a:xfrm rot="16200000">
              <a:off x="2155301" y="4836641"/>
              <a:ext cx="1188482"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31" name="Group 122"/>
          <p:cNvGrpSpPr/>
          <p:nvPr/>
        </p:nvGrpSpPr>
        <p:grpSpPr>
          <a:xfrm>
            <a:off x="392888" y="4131055"/>
            <a:ext cx="3794438" cy="1705827"/>
            <a:chOff x="392888" y="4131055"/>
            <a:chExt cx="3794438" cy="1705827"/>
          </a:xfrm>
        </p:grpSpPr>
        <p:sp>
          <p:nvSpPr>
            <p:cNvPr id="120" name="TextBox 119"/>
            <p:cNvSpPr txBox="1"/>
            <p:nvPr/>
          </p:nvSpPr>
          <p:spPr>
            <a:xfrm>
              <a:off x="392888" y="5005885"/>
              <a:ext cx="3794438" cy="830997"/>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r>
                <a:rPr lang="en-US" sz="1200" b="1" baseline="0" dirty="0" smtClean="0">
                  <a:solidFill>
                    <a:srgbClr val="9BBB59">
                      <a:lumMod val="50000"/>
                    </a:srgbClr>
                  </a:solidFill>
                </a:rPr>
                <a:t>$27,417.00</a:t>
              </a:r>
              <a:r>
                <a:rPr lang="en-US" sz="1200" baseline="0" dirty="0">
                  <a:solidFill>
                    <a:prstClr val="black"/>
                  </a:solidFill>
                </a:rPr>
                <a:t/>
              </a:r>
              <a:br>
                <a:rPr lang="en-US" sz="1200" baseline="0" dirty="0">
                  <a:solidFill>
                    <a:prstClr val="black"/>
                  </a:solidFill>
                </a:rPr>
              </a:br>
              <a:r>
                <a:rPr lang="en-US" sz="1200" baseline="0" dirty="0">
                  <a:solidFill>
                    <a:prstClr val="black"/>
                  </a:solidFill>
                </a:rPr>
                <a:t>Once the investor begins withdrawals, this is the investor’s available retirement income amount to withdraw until the next rider anniversary date.</a:t>
              </a:r>
            </a:p>
          </p:txBody>
        </p:sp>
        <p:sp>
          <p:nvSpPr>
            <p:cNvPr id="121" name="Rectangle 120"/>
            <p:cNvSpPr/>
            <p:nvPr/>
          </p:nvSpPr>
          <p:spPr>
            <a:xfrm>
              <a:off x="3404445" y="4131055"/>
              <a:ext cx="581509" cy="131042"/>
            </a:xfrm>
            <a:prstGeom prst="rect">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2" name="Rectangle 121"/>
            <p:cNvSpPr/>
            <p:nvPr/>
          </p:nvSpPr>
          <p:spPr>
            <a:xfrm rot="16200000">
              <a:off x="3189295" y="4613124"/>
              <a:ext cx="737569"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01" name="TextBox 164"/>
          <p:cNvSpPr txBox="1">
            <a:spLocks noChangeArrowheads="1"/>
          </p:cNvSpPr>
          <p:nvPr/>
        </p:nvSpPr>
        <p:spPr bwMode="auto">
          <a:xfrm>
            <a:off x="187284" y="6251797"/>
            <a:ext cx="8912646" cy="400110"/>
          </a:xfrm>
          <a:prstGeom prst="rect">
            <a:avLst/>
          </a:prstGeom>
          <a:noFill/>
          <a:ln w="9525">
            <a:noFill/>
            <a:miter lim="800000"/>
            <a:headEnd/>
            <a:tailEnd/>
          </a:ln>
        </p:spPr>
        <p:txBody>
          <a:bodyPr wrap="square">
            <a:spAutoFit/>
          </a:bodyPr>
          <a:lstStyle/>
          <a:p>
            <a:pPr eaLnBrk="1" hangingPunct="1">
              <a:spcBef>
                <a:spcPct val="20000"/>
              </a:spcBef>
            </a:pPr>
            <a:r>
              <a:rPr lang="en-US" sz="1000" b="1" baseline="0" dirty="0">
                <a:solidFill>
                  <a:prstClr val="black"/>
                </a:solidFill>
                <a:latin typeface="Arial" pitchFamily="34" charset="0"/>
                <a:cs typeface="Arial" pitchFamily="34" charset="0"/>
              </a:rPr>
              <a:t>Results are hypothetical and based on historical performance. They do not represent investment results of any particular investor.</a:t>
            </a:r>
            <a:r>
              <a:rPr lang="en-US" sz="1000" baseline="0" dirty="0">
                <a:solidFill>
                  <a:prstClr val="black"/>
                </a:solidFill>
                <a:latin typeface="Arial" pitchFamily="34" charset="0"/>
                <a:cs typeface="Arial" pitchFamily="34" charset="0"/>
              </a:rPr>
              <a:t/>
            </a:r>
            <a:br>
              <a:rPr lang="en-US" sz="1000" baseline="0" dirty="0">
                <a:solidFill>
                  <a:prstClr val="black"/>
                </a:solidFill>
                <a:latin typeface="Arial" pitchFamily="34" charset="0"/>
                <a:cs typeface="Arial" pitchFamily="34" charset="0"/>
              </a:rPr>
            </a:br>
            <a:r>
              <a:rPr lang="en-US" sz="1000" b="1" spc="-30" baseline="0" dirty="0">
                <a:solidFill>
                  <a:prstClr val="black"/>
                </a:solidFill>
                <a:latin typeface="Arial" pitchFamily="34" charset="0"/>
                <a:cs typeface="Arial" pitchFamily="34" charset="0"/>
              </a:rPr>
              <a:t>All guarantees, including optional benefits, are </a:t>
            </a:r>
            <a:r>
              <a:rPr lang="en-US" sz="1000" b="1" spc="-30" baseline="0" dirty="0" smtClean="0">
                <a:solidFill>
                  <a:prstClr val="black"/>
                </a:solidFill>
                <a:latin typeface="Arial" pitchFamily="34" charset="0"/>
                <a:cs typeface="Arial" pitchFamily="34" charset="0"/>
              </a:rPr>
              <a:t>backed by the </a:t>
            </a:r>
            <a:r>
              <a:rPr lang="en-US" sz="1000" b="1" spc="-30" baseline="0" dirty="0">
                <a:solidFill>
                  <a:prstClr val="black"/>
                </a:solidFill>
                <a:latin typeface="Arial" pitchFamily="34" charset="0"/>
                <a:cs typeface="Arial" pitchFamily="34" charset="0"/>
              </a:rPr>
              <a:t>claims-paying ability of the issuing insurance company.</a:t>
            </a:r>
            <a:endParaRPr lang="en-US" sz="1000" spc="-30" baseline="0" dirty="0">
              <a:solidFill>
                <a:prstClr val="black"/>
              </a:solidFill>
              <a:latin typeface="Arial" pitchFamily="34" charset="0"/>
              <a:cs typeface="Arial" pitchFamily="34" charset="0"/>
            </a:endParaRPr>
          </a:p>
        </p:txBody>
      </p:sp>
      <p:grpSp>
        <p:nvGrpSpPr>
          <p:cNvPr id="18" name="Group 94"/>
          <p:cNvGrpSpPr/>
          <p:nvPr/>
        </p:nvGrpSpPr>
        <p:grpSpPr>
          <a:xfrm>
            <a:off x="1709517" y="3923835"/>
            <a:ext cx="6885521" cy="1015663"/>
            <a:chOff x="1833465" y="4724400"/>
            <a:chExt cx="6885521" cy="1015663"/>
          </a:xfrm>
        </p:grpSpPr>
        <p:grpSp>
          <p:nvGrpSpPr>
            <p:cNvPr id="19" name="Group 83"/>
            <p:cNvGrpSpPr/>
            <p:nvPr/>
          </p:nvGrpSpPr>
          <p:grpSpPr>
            <a:xfrm>
              <a:off x="1833465" y="4724400"/>
              <a:ext cx="6885521" cy="1015663"/>
              <a:chOff x="1661337" y="4771695"/>
              <a:chExt cx="6885521" cy="1015663"/>
            </a:xfrm>
          </p:grpSpPr>
          <p:sp>
            <p:nvSpPr>
              <p:cNvPr id="98" name="TextBox 97"/>
              <p:cNvSpPr txBox="1"/>
              <p:nvPr/>
            </p:nvSpPr>
            <p:spPr>
              <a:xfrm>
                <a:off x="4752420" y="4771695"/>
                <a:ext cx="3794438" cy="1015663"/>
              </a:xfrm>
              <a:prstGeom prst="rect">
                <a:avLst/>
              </a:prstGeom>
              <a:solidFill>
                <a:schemeClr val="accent3">
                  <a:lumMod val="40000"/>
                  <a:lumOff val="60000"/>
                </a:schemeClr>
              </a:solidFill>
              <a:ln w="28575">
                <a:solidFill>
                  <a:schemeClr val="accent3">
                    <a:lumMod val="75000"/>
                  </a:schemeClr>
                </a:solidFill>
              </a:ln>
            </p:spPr>
            <p:txBody>
              <a:bodyPr wrap="square" rtlCol="0">
                <a:spAutoFit/>
              </a:bodyPr>
              <a:lstStyle/>
              <a:p>
                <a:r>
                  <a:rPr lang="en-US" sz="1200" b="1" baseline="0" dirty="0" smtClean="0">
                    <a:solidFill>
                      <a:srgbClr val="9BBB59">
                        <a:lumMod val="50000"/>
                      </a:srgbClr>
                    </a:solidFill>
                  </a:rPr>
                  <a:t>$517,304.00</a:t>
                </a:r>
                <a:r>
                  <a:rPr lang="en-US" sz="1200" baseline="0" dirty="0">
                    <a:solidFill>
                      <a:prstClr val="black"/>
                    </a:solidFill>
                  </a:rPr>
                  <a:t/>
                </a:r>
                <a:br>
                  <a:rPr lang="en-US" sz="1200" baseline="0" dirty="0">
                    <a:solidFill>
                      <a:prstClr val="black"/>
                    </a:solidFill>
                  </a:rPr>
                </a:br>
                <a:r>
                  <a:rPr lang="en-US" sz="1200" baseline="0" dirty="0">
                    <a:solidFill>
                      <a:prstClr val="black"/>
                    </a:solidFill>
                  </a:rPr>
                  <a:t>This is the investor’s WB, which is used to determine </a:t>
                </a:r>
                <a:br>
                  <a:rPr lang="en-US" sz="1200" baseline="0" dirty="0">
                    <a:solidFill>
                      <a:prstClr val="black"/>
                    </a:solidFill>
                  </a:rPr>
                </a:br>
                <a:r>
                  <a:rPr lang="en-US" sz="1200" baseline="0" dirty="0">
                    <a:solidFill>
                      <a:prstClr val="black"/>
                    </a:solidFill>
                  </a:rPr>
                  <a:t>their guaranteed retirement income. The WB is guaranteed to never decrease in value unless the investor takes an excess withdrawal.</a:t>
                </a:r>
              </a:p>
            </p:txBody>
          </p:sp>
          <p:sp>
            <p:nvSpPr>
              <p:cNvPr id="99" name="Rectangle 98"/>
              <p:cNvSpPr/>
              <p:nvPr/>
            </p:nvSpPr>
            <p:spPr>
              <a:xfrm>
                <a:off x="1661337" y="4989267"/>
                <a:ext cx="581509" cy="123825"/>
              </a:xfrm>
              <a:prstGeom prst="rect">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0" name="Rectangle 99"/>
              <p:cNvSpPr/>
              <p:nvPr/>
            </p:nvSpPr>
            <p:spPr>
              <a:xfrm>
                <a:off x="1866345" y="5438445"/>
                <a:ext cx="2880999"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97" name="Rectangle 96"/>
            <p:cNvSpPr/>
            <p:nvPr/>
          </p:nvSpPr>
          <p:spPr>
            <a:xfrm rot="16200000">
              <a:off x="1885953" y="5228714"/>
              <a:ext cx="356281" cy="457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95" name="Group 91"/>
          <p:cNvGrpSpPr/>
          <p:nvPr/>
        </p:nvGrpSpPr>
        <p:grpSpPr>
          <a:xfrm>
            <a:off x="390712" y="2992629"/>
            <a:ext cx="8218583" cy="1646605"/>
            <a:chOff x="160397" y="9187275"/>
            <a:chExt cx="8218583" cy="1646605"/>
          </a:xfrm>
        </p:grpSpPr>
        <p:sp>
          <p:nvSpPr>
            <p:cNvPr id="96" name="TextBox 95"/>
            <p:cNvSpPr txBox="1"/>
            <p:nvPr/>
          </p:nvSpPr>
          <p:spPr>
            <a:xfrm>
              <a:off x="160397" y="9187275"/>
              <a:ext cx="8218583" cy="1646605"/>
            </a:xfrm>
            <a:prstGeom prst="rect">
              <a:avLst/>
            </a:prstGeom>
            <a:solidFill>
              <a:schemeClr val="accent6">
                <a:lumMod val="40000"/>
                <a:lumOff val="60000"/>
              </a:schemeClr>
            </a:solidFill>
            <a:ln w="28575">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b="1" baseline="0" dirty="0">
                  <a:solidFill>
                    <a:prstClr val="black"/>
                  </a:solidFill>
                </a:rPr>
                <a:t>Statement Summary: Automatic Step-Up Increase Opportunities Can Be Beneficial</a:t>
              </a:r>
            </a:p>
            <a:p>
              <a:pPr algn="ctr"/>
              <a:endParaRPr lang="en-US" sz="1500" b="1" baseline="0" dirty="0">
                <a:solidFill>
                  <a:prstClr val="black"/>
                </a:solidFill>
              </a:endParaRPr>
            </a:p>
            <a:p>
              <a:r>
                <a:rPr lang="en-US" sz="1400" i="1" baseline="0" dirty="0" smtClean="0">
                  <a:solidFill>
                    <a:prstClr val="black"/>
                  </a:solidFill>
                  <a:latin typeface="Arial" pitchFamily="34" charset="0"/>
                  <a:cs typeface="Arial" pitchFamily="34" charset="0"/>
                </a:rPr>
                <a:t>	Withdrawal </a:t>
              </a:r>
              <a:r>
                <a:rPr lang="en-US" sz="1400" i="1" baseline="0" dirty="0">
                  <a:solidFill>
                    <a:prstClr val="black"/>
                  </a:solidFill>
                  <a:latin typeface="Arial" pitchFamily="34" charset="0"/>
                  <a:cs typeface="Arial" pitchFamily="34" charset="0"/>
                </a:rPr>
                <a:t>Base* since inception:    $250,000.00        </a:t>
              </a:r>
              <a:r>
                <a:rPr lang="en-US" sz="1400" i="1" baseline="0" dirty="0" smtClean="0">
                  <a:solidFill>
                    <a:prstClr val="black"/>
                  </a:solidFill>
                  <a:latin typeface="Arial" pitchFamily="34" charset="0"/>
                  <a:cs typeface="Arial" pitchFamily="34" charset="0"/>
                </a:rPr>
                <a:t>$517,304.00 = 106.92% Increase</a:t>
              </a:r>
              <a:br>
                <a:rPr lang="en-US" sz="1400" i="1" baseline="0" dirty="0" smtClean="0">
                  <a:solidFill>
                    <a:prstClr val="black"/>
                  </a:solidFill>
                  <a:latin typeface="Arial" pitchFamily="34" charset="0"/>
                  <a:cs typeface="Arial" pitchFamily="34" charset="0"/>
                </a:rPr>
              </a:br>
              <a:r>
                <a:rPr lang="en-US" sz="1400" i="1" baseline="0" dirty="0" smtClean="0">
                  <a:solidFill>
                    <a:prstClr val="black"/>
                  </a:solidFill>
                  <a:latin typeface="Arial" pitchFamily="34" charset="0"/>
                  <a:cs typeface="Arial" pitchFamily="34" charset="0"/>
                </a:rPr>
                <a:t> 	Policy </a:t>
              </a:r>
              <a:r>
                <a:rPr lang="en-US" sz="1400" i="1" baseline="0" dirty="0">
                  <a:solidFill>
                    <a:prstClr val="black"/>
                  </a:solidFill>
                  <a:latin typeface="Arial" pitchFamily="34" charset="0"/>
                  <a:cs typeface="Arial" pitchFamily="34" charset="0"/>
                </a:rPr>
                <a:t>value since inception:             </a:t>
              </a:r>
              <a:r>
                <a:rPr lang="en-US" sz="1400" i="1" baseline="0" dirty="0" smtClean="0">
                  <a:solidFill>
                    <a:prstClr val="black"/>
                  </a:solidFill>
                  <a:latin typeface="Arial" pitchFamily="34" charset="0"/>
                  <a:cs typeface="Arial" pitchFamily="34" charset="0"/>
                </a:rPr>
                <a:t>$</a:t>
              </a:r>
              <a:r>
                <a:rPr lang="en-US" sz="1400" i="1" baseline="0" dirty="0">
                  <a:solidFill>
                    <a:prstClr val="black"/>
                  </a:solidFill>
                  <a:latin typeface="Arial" pitchFamily="34" charset="0"/>
                  <a:cs typeface="Arial" pitchFamily="34" charset="0"/>
                </a:rPr>
                <a:t>250,000.00       </a:t>
              </a:r>
              <a:r>
                <a:rPr lang="en-US" sz="1400" i="1" baseline="0" dirty="0" smtClean="0">
                  <a:solidFill>
                    <a:prstClr val="black"/>
                  </a:solidFill>
                  <a:latin typeface="Arial" pitchFamily="34" charset="0"/>
                  <a:cs typeface="Arial" pitchFamily="34" charset="0"/>
                </a:rPr>
                <a:t> $383,647.00 = 53.46%  </a:t>
              </a:r>
              <a:r>
                <a:rPr lang="en-US" sz="1400" i="1" baseline="0" dirty="0">
                  <a:solidFill>
                    <a:prstClr val="black"/>
                  </a:solidFill>
                  <a:latin typeface="Arial" pitchFamily="34" charset="0"/>
                  <a:cs typeface="Arial" pitchFamily="34" charset="0"/>
                </a:rPr>
                <a:t>Increase</a:t>
              </a:r>
              <a:r>
                <a:rPr lang="en-US" sz="1400" b="1" baseline="0" dirty="0">
                  <a:solidFill>
                    <a:srgbClr val="C00000"/>
                  </a:solidFill>
                  <a:latin typeface="Arial" pitchFamily="34" charset="0"/>
                  <a:cs typeface="Arial" pitchFamily="34" charset="0"/>
                </a:rPr>
                <a:t/>
              </a:r>
              <a:br>
                <a:rPr lang="en-US" sz="1400" b="1" baseline="0" dirty="0">
                  <a:solidFill>
                    <a:srgbClr val="C00000"/>
                  </a:solidFill>
                  <a:latin typeface="Arial" pitchFamily="34" charset="0"/>
                  <a:cs typeface="Arial" pitchFamily="34" charset="0"/>
                </a:rPr>
              </a:br>
              <a:endParaRPr lang="en-US" sz="1400" baseline="0" dirty="0">
                <a:solidFill>
                  <a:srgbClr val="C00000"/>
                </a:solidFill>
                <a:latin typeface="Arial" pitchFamily="34" charset="0"/>
                <a:cs typeface="Arial" pitchFamily="34" charset="0"/>
              </a:endParaRPr>
            </a:p>
            <a:p>
              <a:r>
                <a:rPr lang="en-US" sz="1400" baseline="0" dirty="0">
                  <a:solidFill>
                    <a:prstClr val="black"/>
                  </a:solidFill>
                  <a:latin typeface="Arial" pitchFamily="34" charset="0"/>
                  <a:cs typeface="Arial" pitchFamily="34" charset="0"/>
                </a:rPr>
                <a:t>*This is the amount used to calculate the rider withdrawal amount. It cannot be taken as a lump sum.</a:t>
              </a:r>
              <a:r>
                <a:rPr lang="en-US" sz="1400" baseline="0" dirty="0">
                  <a:solidFill>
                    <a:prstClr val="black"/>
                  </a:solidFill>
                </a:rPr>
                <a:t/>
              </a:r>
              <a:br>
                <a:rPr lang="en-US" sz="1400" baseline="0" dirty="0">
                  <a:solidFill>
                    <a:prstClr val="black"/>
                  </a:solidFill>
                </a:rPr>
              </a:br>
              <a:endParaRPr lang="en-US" sz="1400" baseline="0" dirty="0">
                <a:solidFill>
                  <a:prstClr val="black"/>
                </a:solidFill>
              </a:endParaRPr>
            </a:p>
          </p:txBody>
        </p:sp>
        <p:sp>
          <p:nvSpPr>
            <p:cNvPr id="106" name="Right Arrow 105"/>
            <p:cNvSpPr/>
            <p:nvPr/>
          </p:nvSpPr>
          <p:spPr>
            <a:xfrm>
              <a:off x="5158333" y="9762193"/>
              <a:ext cx="179676" cy="14009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7" name="Right Arrow 106"/>
            <p:cNvSpPr/>
            <p:nvPr/>
          </p:nvSpPr>
          <p:spPr>
            <a:xfrm>
              <a:off x="5160141" y="9969551"/>
              <a:ext cx="179676" cy="14009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1995532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1+#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1+#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5.55556E-7 1.48148E-6 L -0.03924 -0.24421 " pathEditMode="relative" rAng="0" ptsTypes="AA">
                                      <p:cBhvr>
                                        <p:cTn id="67" dur="2000" fill="hold"/>
                                        <p:tgtEl>
                                          <p:spTgt spid="4"/>
                                        </p:tgtEl>
                                        <p:attrNameLst>
                                          <p:attrName>ppt_x</p:attrName>
                                          <p:attrName>ppt_y</p:attrName>
                                        </p:attrNameLst>
                                      </p:cBhvr>
                                      <p:rCtr x="-1962" y="-12222"/>
                                    </p:animMotion>
                                  </p:childTnLst>
                                </p:cTn>
                              </p:par>
                              <p:par>
                                <p:cTn id="68" presetID="10" presetClass="exit" presetSubtype="0" fill="hold" nodeType="withEffect">
                                  <p:stCondLst>
                                    <p:cond delay="0"/>
                                  </p:stCondLst>
                                  <p:childTnLst>
                                    <p:animEffect transition="out" filter="fade">
                                      <p:cBhvr>
                                        <p:cTn id="69" dur="2000"/>
                                        <p:tgtEl>
                                          <p:spTgt spid="2"/>
                                        </p:tgtEl>
                                      </p:cBhvr>
                                    </p:animEffect>
                                    <p:set>
                                      <p:cBhvr>
                                        <p:cTn id="70" dur="1" fill="hold">
                                          <p:stCondLst>
                                            <p:cond delay="1999"/>
                                          </p:stCondLst>
                                        </p:cTn>
                                        <p:tgtEl>
                                          <p:spTgt spid="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3"/>
                                        </p:tgtEl>
                                      </p:cBhvr>
                                    </p:animEffect>
                                    <p:set>
                                      <p:cBhvr>
                                        <p:cTn id="73" dur="1" fill="hold">
                                          <p:stCondLst>
                                            <p:cond delay="1999"/>
                                          </p:stCondLst>
                                        </p:cTn>
                                        <p:tgtEl>
                                          <p:spTgt spid="3"/>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4"/>
                                        </p:tgtEl>
                                      </p:cBhvr>
                                    </p:animEffect>
                                    <p:set>
                                      <p:cBhvr>
                                        <p:cTn id="76" dur="1" fill="hold">
                                          <p:stCondLst>
                                            <p:cond delay="1999"/>
                                          </p:stCondLst>
                                        </p:cTn>
                                        <p:tgtEl>
                                          <p:spTgt spid="4"/>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5"/>
                                        </p:tgtEl>
                                      </p:cBhvr>
                                    </p:animEffect>
                                    <p:set>
                                      <p:cBhvr>
                                        <p:cTn id="79" dur="1" fill="hold">
                                          <p:stCondLst>
                                            <p:cond delay="1999"/>
                                          </p:stCondLst>
                                        </p:cTn>
                                        <p:tgtEl>
                                          <p:spTgt spid="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6"/>
                                        </p:tgtEl>
                                      </p:cBhvr>
                                    </p:animEffect>
                                    <p:set>
                                      <p:cBhvr>
                                        <p:cTn id="82" dur="1" fill="hold">
                                          <p:stCondLst>
                                            <p:cond delay="1999"/>
                                          </p:stCondLst>
                                        </p:cTn>
                                        <p:tgtEl>
                                          <p:spTgt spid="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7"/>
                                        </p:tgtEl>
                                      </p:cBhvr>
                                    </p:animEffect>
                                    <p:set>
                                      <p:cBhvr>
                                        <p:cTn id="85" dur="1" fill="hold">
                                          <p:stCondLst>
                                            <p:cond delay="1999"/>
                                          </p:stCondLst>
                                        </p:cTn>
                                        <p:tgtEl>
                                          <p:spTgt spid="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8"/>
                                        </p:tgtEl>
                                      </p:cBhvr>
                                    </p:animEffect>
                                    <p:set>
                                      <p:cBhvr>
                                        <p:cTn id="88" dur="1" fill="hold">
                                          <p:stCondLst>
                                            <p:cond delay="1999"/>
                                          </p:stCondLst>
                                        </p:cTn>
                                        <p:tgtEl>
                                          <p:spTgt spid="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9"/>
                                        </p:tgtEl>
                                      </p:cBhvr>
                                    </p:animEffect>
                                    <p:set>
                                      <p:cBhvr>
                                        <p:cTn id="91" dur="1" fill="hold">
                                          <p:stCondLst>
                                            <p:cond delay="1999"/>
                                          </p:stCondLst>
                                        </p:cTn>
                                        <p:tgtEl>
                                          <p:spTgt spid="9"/>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10"/>
                                        </p:tgtEl>
                                      </p:cBhvr>
                                    </p:animEffect>
                                    <p:set>
                                      <p:cBhvr>
                                        <p:cTn id="94" dur="1" fill="hold">
                                          <p:stCondLst>
                                            <p:cond delay="1999"/>
                                          </p:stCondLst>
                                        </p:cTn>
                                        <p:tgtEl>
                                          <p:spTgt spid="1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11"/>
                                        </p:tgtEl>
                                      </p:cBhvr>
                                    </p:animEffect>
                                    <p:set>
                                      <p:cBhvr>
                                        <p:cTn id="97" dur="1" fill="hold">
                                          <p:stCondLst>
                                            <p:cond delay="1999"/>
                                          </p:stCondLst>
                                        </p:cTn>
                                        <p:tgtEl>
                                          <p:spTgt spid="11"/>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12"/>
                                        </p:tgtEl>
                                      </p:cBhvr>
                                    </p:animEffect>
                                    <p:set>
                                      <p:cBhvr>
                                        <p:cTn id="100" dur="1" fill="hold">
                                          <p:stCondLst>
                                            <p:cond delay="1999"/>
                                          </p:stCondLst>
                                        </p:cTn>
                                        <p:tgtEl>
                                          <p:spTgt spid="12"/>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2000"/>
                                        <p:tgtEl>
                                          <p:spTgt spid="13"/>
                                        </p:tgtEl>
                                      </p:cBhvr>
                                    </p:animEffect>
                                    <p:set>
                                      <p:cBhvr>
                                        <p:cTn id="103" dur="1" fill="hold">
                                          <p:stCondLst>
                                            <p:cond delay="1999"/>
                                          </p:stCondLst>
                                        </p:cTn>
                                        <p:tgtEl>
                                          <p:spTgt spid="13"/>
                                        </p:tgtEl>
                                        <p:attrNameLst>
                                          <p:attrName>style.visibility</p:attrName>
                                        </p:attrNameLst>
                                      </p:cBhvr>
                                      <p:to>
                                        <p:strVal val="hidden"/>
                                      </p:to>
                                    </p:set>
                                  </p:childTnLst>
                                </p:cTn>
                              </p:par>
                            </p:childTnLst>
                          </p:cTn>
                        </p:par>
                        <p:par>
                          <p:cTn id="104" fill="hold">
                            <p:stCondLst>
                              <p:cond delay="2000"/>
                            </p:stCondLst>
                            <p:childTnLst>
                              <p:par>
                                <p:cTn id="105" presetID="10"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1000"/>
                                        <p:tgtEl>
                                          <p:spTgt spid="50"/>
                                        </p:tgtEl>
                                      </p:cBhvr>
                                    </p:animEffect>
                                  </p:childTnLst>
                                </p:cTn>
                              </p:par>
                            </p:childTnLst>
                          </p:cTn>
                        </p:par>
                        <p:par>
                          <p:cTn id="108" fill="hold">
                            <p:stCondLst>
                              <p:cond delay="3000"/>
                            </p:stCondLst>
                            <p:childTnLst>
                              <p:par>
                                <p:cTn id="109" presetID="10" presetClass="exit" presetSubtype="0" fill="hold" grpId="0" nodeType="afterEffect">
                                  <p:stCondLst>
                                    <p:cond delay="0"/>
                                  </p:stCondLst>
                                  <p:childTnLst>
                                    <p:animEffect transition="out" filter="fade">
                                      <p:cBhvr>
                                        <p:cTn id="110" dur="500"/>
                                        <p:tgtEl>
                                          <p:spTgt spid="103"/>
                                        </p:tgtEl>
                                      </p:cBhvr>
                                    </p:animEffect>
                                    <p:set>
                                      <p:cBhvr>
                                        <p:cTn id="111" dur="1" fill="hold">
                                          <p:stCondLst>
                                            <p:cond delay="499"/>
                                          </p:stCondLst>
                                        </p:cTn>
                                        <p:tgtEl>
                                          <p:spTgt spid="10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wipe(left)">
                                      <p:cBhvr>
                                        <p:cTn id="116" dur="2000"/>
                                        <p:tgtEl>
                                          <p:spTgt spid="2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2000"/>
                                        <p:tgtEl>
                                          <p:spTgt spid="20"/>
                                        </p:tgtEl>
                                      </p:cBhvr>
                                    </p:animEffect>
                                    <p:set>
                                      <p:cBhvr>
                                        <p:cTn id="121" dur="1" fill="hold">
                                          <p:stCondLst>
                                            <p:cond delay="1999"/>
                                          </p:stCondLst>
                                        </p:cTn>
                                        <p:tgtEl>
                                          <p:spTgt spid="20"/>
                                        </p:tgtEl>
                                        <p:attrNameLst>
                                          <p:attrName>style.visibility</p:attrName>
                                        </p:attrNameLst>
                                      </p:cBhvr>
                                      <p:to>
                                        <p:strVal val="hidden"/>
                                      </p:to>
                                    </p:set>
                                  </p:childTnLst>
                                </p:cTn>
                              </p:par>
                              <p:par>
                                <p:cTn id="122" presetID="22" presetClass="entr" presetSubtype="8" fill="hold" nodeType="with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wipe(left)">
                                      <p:cBhvr>
                                        <p:cTn id="124" dur="2000"/>
                                        <p:tgtEl>
                                          <p:spTgt spid="2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2000"/>
                                        <p:tgtEl>
                                          <p:spTgt spid="23"/>
                                        </p:tgtEl>
                                      </p:cBhvr>
                                    </p:animEffect>
                                    <p:set>
                                      <p:cBhvr>
                                        <p:cTn id="129" dur="1" fill="hold">
                                          <p:stCondLst>
                                            <p:cond delay="1999"/>
                                          </p:stCondLst>
                                        </p:cTn>
                                        <p:tgtEl>
                                          <p:spTgt spid="23"/>
                                        </p:tgtEl>
                                        <p:attrNameLst>
                                          <p:attrName>style.visibility</p:attrName>
                                        </p:attrNameLst>
                                      </p:cBhvr>
                                      <p:to>
                                        <p:strVal val="hidden"/>
                                      </p:to>
                                    </p:set>
                                  </p:childTnLst>
                                </p:cTn>
                              </p:par>
                              <p:par>
                                <p:cTn id="130" presetID="22" presetClass="entr" presetSubtype="8" fill="hold" nodeType="with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wipe(left)">
                                      <p:cBhvr>
                                        <p:cTn id="132" dur="2000"/>
                                        <p:tgtEl>
                                          <p:spTgt spid="1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2000"/>
                                        <p:tgtEl>
                                          <p:spTgt spid="17"/>
                                        </p:tgtEl>
                                      </p:cBhvr>
                                    </p:animEffect>
                                    <p:set>
                                      <p:cBhvr>
                                        <p:cTn id="137" dur="1" fill="hold">
                                          <p:stCondLst>
                                            <p:cond delay="1999"/>
                                          </p:stCondLst>
                                        </p:cTn>
                                        <p:tgtEl>
                                          <p:spTgt spid="17"/>
                                        </p:tgtEl>
                                        <p:attrNameLst>
                                          <p:attrName>style.visibility</p:attrName>
                                        </p:attrNameLst>
                                      </p:cBhvr>
                                      <p:to>
                                        <p:strVal val="hidden"/>
                                      </p:to>
                                    </p:set>
                                  </p:childTnLst>
                                </p:cTn>
                              </p:par>
                              <p:par>
                                <p:cTn id="138" presetID="22" presetClass="entr" presetSubtype="8" fill="hold" nodeType="with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wipe(left)">
                                      <p:cBhvr>
                                        <p:cTn id="140" dur="2000"/>
                                        <p:tgtEl>
                                          <p:spTgt spid="26"/>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nodeType="clickEffect">
                                  <p:stCondLst>
                                    <p:cond delay="0"/>
                                  </p:stCondLst>
                                  <p:childTnLst>
                                    <p:animEffect transition="out" filter="fade">
                                      <p:cBhvr>
                                        <p:cTn id="144" dur="2000"/>
                                        <p:tgtEl>
                                          <p:spTgt spid="26"/>
                                        </p:tgtEl>
                                      </p:cBhvr>
                                    </p:animEffect>
                                    <p:set>
                                      <p:cBhvr>
                                        <p:cTn id="145" dur="1" fill="hold">
                                          <p:stCondLst>
                                            <p:cond delay="1999"/>
                                          </p:stCondLst>
                                        </p:cTn>
                                        <p:tgtEl>
                                          <p:spTgt spid="26"/>
                                        </p:tgtEl>
                                        <p:attrNameLst>
                                          <p:attrName>style.visibility</p:attrName>
                                        </p:attrNameLst>
                                      </p:cBhvr>
                                      <p:to>
                                        <p:strVal val="hidden"/>
                                      </p:to>
                                    </p:set>
                                  </p:childTnLst>
                                </p:cTn>
                              </p:par>
                              <p:par>
                                <p:cTn id="146" presetID="22" presetClass="entr" presetSubtype="8" fill="hold" nodeType="withEffect">
                                  <p:stCondLst>
                                    <p:cond delay="0"/>
                                  </p:stCondLst>
                                  <p:childTnLst>
                                    <p:set>
                                      <p:cBhvr>
                                        <p:cTn id="147" dur="1" fill="hold">
                                          <p:stCondLst>
                                            <p:cond delay="0"/>
                                          </p:stCondLst>
                                        </p:cTn>
                                        <p:tgtEl>
                                          <p:spTgt spid="18"/>
                                        </p:tgtEl>
                                        <p:attrNameLst>
                                          <p:attrName>style.visibility</p:attrName>
                                        </p:attrNameLst>
                                      </p:cBhvr>
                                      <p:to>
                                        <p:strVal val="visible"/>
                                      </p:to>
                                    </p:set>
                                    <p:animEffect transition="in" filter="wipe(left)">
                                      <p:cBhvr>
                                        <p:cTn id="148" dur="2000"/>
                                        <p:tgtEl>
                                          <p:spTgt spid="18"/>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2000"/>
                                        <p:tgtEl>
                                          <p:spTgt spid="18"/>
                                        </p:tgtEl>
                                      </p:cBhvr>
                                    </p:animEffect>
                                    <p:set>
                                      <p:cBhvr>
                                        <p:cTn id="153" dur="1" fill="hold">
                                          <p:stCondLst>
                                            <p:cond delay="1999"/>
                                          </p:stCondLst>
                                        </p:cTn>
                                        <p:tgtEl>
                                          <p:spTgt spid="18"/>
                                        </p:tgtEl>
                                        <p:attrNameLst>
                                          <p:attrName>style.visibility</p:attrName>
                                        </p:attrNameLst>
                                      </p:cBhvr>
                                      <p:to>
                                        <p:strVal val="hidden"/>
                                      </p:to>
                                    </p:set>
                                  </p:childTnLst>
                                </p:cTn>
                              </p:par>
                              <p:par>
                                <p:cTn id="154" presetID="22" presetClass="entr" presetSubtype="8" fill="hold" nodeType="with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wipe(left)">
                                      <p:cBhvr>
                                        <p:cTn id="156" dur="2000"/>
                                        <p:tgtEl>
                                          <p:spTgt spid="29"/>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2000"/>
                                        <p:tgtEl>
                                          <p:spTgt spid="29"/>
                                        </p:tgtEl>
                                      </p:cBhvr>
                                    </p:animEffect>
                                    <p:set>
                                      <p:cBhvr>
                                        <p:cTn id="161" dur="1" fill="hold">
                                          <p:stCondLst>
                                            <p:cond delay="1999"/>
                                          </p:stCondLst>
                                        </p:cTn>
                                        <p:tgtEl>
                                          <p:spTgt spid="29"/>
                                        </p:tgtEl>
                                        <p:attrNameLst>
                                          <p:attrName>style.visibility</p:attrName>
                                        </p:attrNameLst>
                                      </p:cBhvr>
                                      <p:to>
                                        <p:strVal val="hidden"/>
                                      </p:to>
                                    </p:set>
                                  </p:childTnLst>
                                </p:cTn>
                              </p:par>
                              <p:par>
                                <p:cTn id="162" presetID="22" presetClass="entr" presetSubtype="1" fill="hold" nodeType="withEffect">
                                  <p:stCondLst>
                                    <p:cond delay="0"/>
                                  </p:stCondLst>
                                  <p:childTnLst>
                                    <p:set>
                                      <p:cBhvr>
                                        <p:cTn id="163" dur="1" fill="hold">
                                          <p:stCondLst>
                                            <p:cond delay="0"/>
                                          </p:stCondLst>
                                        </p:cTn>
                                        <p:tgtEl>
                                          <p:spTgt spid="31"/>
                                        </p:tgtEl>
                                        <p:attrNameLst>
                                          <p:attrName>style.visibility</p:attrName>
                                        </p:attrNameLst>
                                      </p:cBhvr>
                                      <p:to>
                                        <p:strVal val="visible"/>
                                      </p:to>
                                    </p:set>
                                    <p:animEffect transition="in" filter="wipe(up)">
                                      <p:cBhvr>
                                        <p:cTn id="164" dur="2000"/>
                                        <p:tgtEl>
                                          <p:spTgt spid="3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nodeType="clickEffect">
                                  <p:stCondLst>
                                    <p:cond delay="0"/>
                                  </p:stCondLst>
                                  <p:childTnLst>
                                    <p:animEffect transition="out" filter="fade">
                                      <p:cBhvr>
                                        <p:cTn id="168" dur="2000"/>
                                        <p:tgtEl>
                                          <p:spTgt spid="31"/>
                                        </p:tgtEl>
                                      </p:cBhvr>
                                    </p:animEffect>
                                    <p:set>
                                      <p:cBhvr>
                                        <p:cTn id="169" dur="1" fill="hold">
                                          <p:stCondLst>
                                            <p:cond delay="1999"/>
                                          </p:stCondLst>
                                        </p:cTn>
                                        <p:tgtEl>
                                          <p:spTgt spid="31"/>
                                        </p:tgtEl>
                                        <p:attrNameLst>
                                          <p:attrName>style.visibility</p:attrName>
                                        </p:attrNameLst>
                                      </p:cBhvr>
                                      <p:to>
                                        <p:strVal val="hidden"/>
                                      </p:to>
                                    </p:set>
                                  </p:childTnLst>
                                </p:cTn>
                              </p:par>
                            </p:childTnLst>
                          </p:cTn>
                        </p:par>
                        <p:par>
                          <p:cTn id="170" fill="hold">
                            <p:stCondLst>
                              <p:cond delay="2000"/>
                            </p:stCondLst>
                            <p:childTnLst>
                              <p:par>
                                <p:cTn id="171" presetID="10" presetClass="exit" presetSubtype="0" fill="hold" nodeType="afterEffect">
                                  <p:stCondLst>
                                    <p:cond delay="0"/>
                                  </p:stCondLst>
                                  <p:childTnLst>
                                    <p:animEffect transition="out" filter="fade">
                                      <p:cBhvr>
                                        <p:cTn id="172" dur="1000"/>
                                        <p:tgtEl>
                                          <p:spTgt spid="50"/>
                                        </p:tgtEl>
                                      </p:cBhvr>
                                    </p:animEffect>
                                    <p:set>
                                      <p:cBhvr>
                                        <p:cTn id="173" dur="1" fill="hold">
                                          <p:stCondLst>
                                            <p:cond delay="999"/>
                                          </p:stCondLst>
                                        </p:cTn>
                                        <p:tgtEl>
                                          <p:spTgt spid="50"/>
                                        </p:tgtEl>
                                        <p:attrNameLst>
                                          <p:attrName>style.visibility</p:attrName>
                                        </p:attrNameLst>
                                      </p:cBhvr>
                                      <p:to>
                                        <p:strVal val="hidden"/>
                                      </p:to>
                                    </p:set>
                                  </p:childTnLst>
                                </p:cTn>
                              </p:par>
                              <p:par>
                                <p:cTn id="174" presetID="6" presetClass="emph" presetSubtype="0" fill="hold" nodeType="withEffect">
                                  <p:stCondLst>
                                    <p:cond delay="0"/>
                                  </p:stCondLst>
                                  <p:childTnLst>
                                    <p:animScale>
                                      <p:cBhvr>
                                        <p:cTn id="175" dur="2000" fill="hold"/>
                                        <p:tgtEl>
                                          <p:spTgt spid="13"/>
                                        </p:tgtEl>
                                      </p:cBhvr>
                                      <p:by x="150000" y="150000"/>
                                    </p:animScale>
                                  </p:childTnLst>
                                </p:cTn>
                              </p:par>
                            </p:childTnLst>
                          </p:cTn>
                        </p:par>
                        <p:par>
                          <p:cTn id="176" fill="hold">
                            <p:stCondLst>
                              <p:cond delay="4000"/>
                            </p:stCondLst>
                            <p:childTnLst>
                              <p:par>
                                <p:cTn id="177" presetID="2" presetClass="entr" presetSubtype="4" fill="hold" nodeType="afterEffect">
                                  <p:stCondLst>
                                    <p:cond delay="0"/>
                                  </p:stCondLst>
                                  <p:childTnLst>
                                    <p:set>
                                      <p:cBhvr>
                                        <p:cTn id="178" dur="1" fill="hold">
                                          <p:stCondLst>
                                            <p:cond delay="0"/>
                                          </p:stCondLst>
                                        </p:cTn>
                                        <p:tgtEl>
                                          <p:spTgt spid="95"/>
                                        </p:tgtEl>
                                        <p:attrNameLst>
                                          <p:attrName>style.visibility</p:attrName>
                                        </p:attrNameLst>
                                      </p:cBhvr>
                                      <p:to>
                                        <p:strVal val="visible"/>
                                      </p:to>
                                    </p:set>
                                    <p:anim calcmode="lin" valueType="num">
                                      <p:cBhvr additive="base">
                                        <p:cTn id="179" dur="1000" fill="hold"/>
                                        <p:tgtEl>
                                          <p:spTgt spid="95"/>
                                        </p:tgtEl>
                                        <p:attrNameLst>
                                          <p:attrName>ppt_x</p:attrName>
                                        </p:attrNameLst>
                                      </p:cBhvr>
                                      <p:tavLst>
                                        <p:tav tm="0">
                                          <p:val>
                                            <p:strVal val="#ppt_x"/>
                                          </p:val>
                                        </p:tav>
                                        <p:tav tm="100000">
                                          <p:val>
                                            <p:strVal val="#ppt_x"/>
                                          </p:val>
                                        </p:tav>
                                      </p:tavLst>
                                    </p:anim>
                                    <p:anim calcmode="lin" valueType="num">
                                      <p:cBhvr additive="base">
                                        <p:cTn id="180" dur="10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4"/>
          <p:cNvSpPr txBox="1">
            <a:spLocks noChangeArrowheads="1"/>
          </p:cNvSpPr>
          <p:nvPr/>
        </p:nvSpPr>
        <p:spPr bwMode="auto">
          <a:xfrm>
            <a:off x="485774" y="5593985"/>
            <a:ext cx="8488105" cy="1133644"/>
          </a:xfrm>
          <a:prstGeom prst="rect">
            <a:avLst/>
          </a:prstGeom>
          <a:noFill/>
          <a:ln w="9525">
            <a:noFill/>
            <a:miter lim="800000"/>
            <a:headEnd/>
            <a:tailEnd/>
          </a:ln>
        </p:spPr>
        <p:txBody>
          <a:bodyPr wrap="square">
            <a:spAutoFit/>
          </a:bodyPr>
          <a:lstStyle/>
          <a:p>
            <a:r>
              <a:rPr lang="en-US" sz="1000" spc="-30" baseline="0" dirty="0">
                <a:solidFill>
                  <a:prstClr val="black"/>
                </a:solidFill>
                <a:latin typeface="Arial" pitchFamily="34" charset="0"/>
                <a:cs typeface="Arial" pitchFamily="34" charset="0"/>
              </a:rPr>
              <a:t>Vanguard, the ship logo, and Vanguard ETFs are trademarks of The Vanguard Group. Vanguard is one of the managers of the underlying ETFs</a:t>
            </a:r>
            <a:r>
              <a:rPr lang="en-US" sz="1000" baseline="0" dirty="0">
                <a:solidFill>
                  <a:prstClr val="black"/>
                </a:solidFill>
                <a:latin typeface="Arial" pitchFamily="34" charset="0"/>
                <a:cs typeface="Arial" pitchFamily="34" charset="0"/>
              </a:rPr>
              <a:t>.</a:t>
            </a:r>
            <a:endParaRPr lang="en-US" sz="1000" spc="-30" baseline="0" dirty="0">
              <a:solidFill>
                <a:prstClr val="black"/>
              </a:solidFill>
              <a:latin typeface="Arial" pitchFamily="34" charset="0"/>
              <a:cs typeface="Arial" pitchFamily="34" charset="0"/>
            </a:endParaRPr>
          </a:p>
          <a:p>
            <a:r>
              <a:rPr lang="en-US" sz="1000" spc="-30" baseline="0" dirty="0">
                <a:solidFill>
                  <a:prstClr val="black"/>
                </a:solidFill>
                <a:latin typeface="Arial" pitchFamily="34" charset="0"/>
                <a:cs typeface="Arial" pitchFamily="34" charset="0"/>
              </a:rPr>
              <a:t>The investment objectives and policies of certain funds may be similar to those of other funds managed by the same investment advisor. No representation is made, and there can be no assurance given, that any fund’s investment results will be comparable to the investment results of any other fund, including another fund with the same investment advisor or manager.</a:t>
            </a:r>
          </a:p>
          <a:p>
            <a:endParaRPr lang="en-US" sz="1000" spc="-30" baseline="0" dirty="0">
              <a:solidFill>
                <a:prstClr val="black"/>
              </a:solidFill>
              <a:latin typeface="Arial" pitchFamily="34" charset="0"/>
              <a:cs typeface="Arial" pitchFamily="34" charset="0"/>
            </a:endParaRPr>
          </a:p>
          <a:p>
            <a:r>
              <a:rPr lang="en-US" sz="1100" spc="-30" baseline="0" dirty="0">
                <a:solidFill>
                  <a:prstClr val="black"/>
                </a:solidFill>
                <a:latin typeface="Arial" pitchFamily="34" charset="0"/>
                <a:cs typeface="Arial" pitchFamily="34" charset="0"/>
              </a:rPr>
              <a:t>The investment options are subject to market fluctuation, investment risk, and possible loss of principal.</a:t>
            </a:r>
          </a:p>
          <a:p>
            <a:endParaRPr lang="en-US" sz="1000" spc="-30" dirty="0">
              <a:solidFill>
                <a:prstClr val="black"/>
              </a:solidFill>
              <a:latin typeface="Arial" pitchFamily="34" charset="0"/>
              <a:cs typeface="Arial" pitchFamily="34" charset="0"/>
            </a:endParaRPr>
          </a:p>
        </p:txBody>
      </p:sp>
      <p:pic>
        <p:nvPicPr>
          <p:cNvPr id="11" name="Picture 10" descr="American Funds Logo Color.eps"/>
          <p:cNvPicPr>
            <a:picLocks noChangeAspect="1"/>
          </p:cNvPicPr>
          <p:nvPr/>
        </p:nvPicPr>
        <p:blipFill>
          <a:blip r:embed="rId3" cstate="print"/>
          <a:stretch>
            <a:fillRect/>
          </a:stretch>
        </p:blipFill>
        <p:spPr>
          <a:xfrm>
            <a:off x="1371600" y="2728216"/>
            <a:ext cx="2678064" cy="472184"/>
          </a:xfrm>
          <a:prstGeom prst="rect">
            <a:avLst/>
          </a:prstGeom>
        </p:spPr>
      </p:pic>
      <p:pic>
        <p:nvPicPr>
          <p:cNvPr id="13" name="Picture 12" descr="Morningstar Logo Red.jpg"/>
          <p:cNvPicPr>
            <a:picLocks noChangeAspect="1"/>
          </p:cNvPicPr>
          <p:nvPr/>
        </p:nvPicPr>
        <p:blipFill>
          <a:blip r:embed="rId4" cstate="print"/>
          <a:stretch>
            <a:fillRect/>
          </a:stretch>
        </p:blipFill>
        <p:spPr>
          <a:xfrm>
            <a:off x="5051633" y="3508962"/>
            <a:ext cx="2232965" cy="677266"/>
          </a:xfrm>
          <a:prstGeom prst="rect">
            <a:avLst/>
          </a:prstGeom>
        </p:spPr>
      </p:pic>
      <p:pic>
        <p:nvPicPr>
          <p:cNvPr id="15" name="Picture 14" descr="Vanguard Logo Color.jpg"/>
          <p:cNvPicPr>
            <a:picLocks noChangeAspect="1"/>
          </p:cNvPicPr>
          <p:nvPr/>
        </p:nvPicPr>
        <p:blipFill>
          <a:blip r:embed="rId5" cstate="print"/>
          <a:stretch>
            <a:fillRect/>
          </a:stretch>
        </p:blipFill>
        <p:spPr>
          <a:xfrm>
            <a:off x="5054482" y="4392252"/>
            <a:ext cx="2260718" cy="636948"/>
          </a:xfrm>
          <a:prstGeom prst="rect">
            <a:avLst/>
          </a:prstGeom>
        </p:spPr>
      </p:pic>
      <p:pic>
        <p:nvPicPr>
          <p:cNvPr id="16" name="Picture 15" descr="PIMCO Logo Color.jpg"/>
          <p:cNvPicPr>
            <a:picLocks noChangeAspect="1"/>
          </p:cNvPicPr>
          <p:nvPr/>
        </p:nvPicPr>
        <p:blipFill>
          <a:blip r:embed="rId6" cstate="print"/>
          <a:stretch>
            <a:fillRect/>
          </a:stretch>
        </p:blipFill>
        <p:spPr>
          <a:xfrm>
            <a:off x="5063836" y="2133600"/>
            <a:ext cx="2238893" cy="23028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0200" y="1905000"/>
            <a:ext cx="2268220" cy="470535"/>
          </a:xfrm>
          <a:prstGeom prst="rect">
            <a:avLst/>
          </a:prstGeom>
        </p:spPr>
      </p:pic>
      <p:pic>
        <p:nvPicPr>
          <p:cNvPr id="17" name="Picture 16" descr="JP Morgan Logo.jpg"/>
          <p:cNvPicPr>
            <a:picLocks noChangeAspect="1"/>
          </p:cNvPicPr>
          <p:nvPr/>
        </p:nvPicPr>
        <p:blipFill>
          <a:blip r:embed="rId8" cstate="print"/>
          <a:stretch>
            <a:fillRect/>
          </a:stretch>
        </p:blipFill>
        <p:spPr>
          <a:xfrm>
            <a:off x="1752600" y="3673382"/>
            <a:ext cx="1879600" cy="622300"/>
          </a:xfrm>
          <a:prstGeom prst="rect">
            <a:avLst/>
          </a:prstGeom>
        </p:spPr>
      </p:pic>
      <p:sp>
        <p:nvSpPr>
          <p:cNvPr id="20" name="Rectangle 37"/>
          <p:cNvSpPr txBox="1">
            <a:spLocks noChangeArrowheads="1"/>
          </p:cNvSpPr>
          <p:nvPr/>
        </p:nvSpPr>
        <p:spPr bwMode="auto">
          <a:xfrm>
            <a:off x="457200" y="685800"/>
            <a:ext cx="5944616" cy="8095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Investment Options</a:t>
            </a:r>
          </a:p>
          <a:p>
            <a:pPr eaLnBrk="1" hangingPunct="1"/>
            <a:r>
              <a:rPr lang="en-US" sz="1600" baseline="0" dirty="0">
                <a:solidFill>
                  <a:prstClr val="black"/>
                </a:solidFill>
                <a:latin typeface="Arial" pitchFamily="34" charset="0"/>
                <a:cs typeface="Arial" pitchFamily="34" charset="0"/>
              </a:rPr>
              <a:t>Well Known Managers</a:t>
            </a:r>
            <a:endParaRPr lang="en-US" sz="1600" kern="0" baseline="30000" dirty="0">
              <a:solidFill>
                <a:prstClr val="black"/>
              </a:solidFill>
              <a:latin typeface="Arial" pitchFamily="34" charset="0"/>
              <a:cs typeface="Arial" pitchFamily="34" charset="0"/>
            </a:endParaRPr>
          </a:p>
        </p:txBody>
      </p:sp>
      <p:pic>
        <p:nvPicPr>
          <p:cNvPr id="10" name="Picture 9" descr="JP Morgan Logo.jpg"/>
          <p:cNvPicPr>
            <a:picLocks noChangeAspect="1"/>
          </p:cNvPicPr>
          <p:nvPr/>
        </p:nvPicPr>
        <p:blipFill>
          <a:blip r:embed="rId9" cstate="print"/>
          <a:stretch>
            <a:fillRect/>
          </a:stretch>
        </p:blipFill>
        <p:spPr>
          <a:xfrm>
            <a:off x="1670273" y="4648088"/>
            <a:ext cx="2159633" cy="457312"/>
          </a:xfrm>
          <a:prstGeom prst="rect">
            <a:avLst/>
          </a:prstGeom>
        </p:spPr>
      </p:pic>
      <p:pic>
        <p:nvPicPr>
          <p:cNvPr id="12" name="Picture 11" descr="QMa 4C logotype.jpg"/>
          <p:cNvPicPr>
            <a:picLocks noChangeAspect="1"/>
          </p:cNvPicPr>
          <p:nvPr/>
        </p:nvPicPr>
        <p:blipFill>
          <a:blip r:embed="rId10" cstate="print"/>
          <a:stretch>
            <a:fillRect/>
          </a:stretch>
        </p:blipFill>
        <p:spPr>
          <a:xfrm>
            <a:off x="5410200" y="2667000"/>
            <a:ext cx="1574800" cy="833717"/>
          </a:xfrm>
          <a:prstGeom prst="rect">
            <a:avLst/>
          </a:prstGeom>
        </p:spPr>
      </p:pic>
    </p:spTree>
    <p:extLst>
      <p:ext uri="{BB962C8B-B14F-4D97-AF65-F5344CB8AC3E}">
        <p14:creationId xmlns:p14="http://schemas.microsoft.com/office/powerpoint/2010/main" val="1756566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3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8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3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4133" y="5201909"/>
            <a:ext cx="8512276" cy="1015663"/>
          </a:xfrm>
          <a:prstGeom prst="rect">
            <a:avLst/>
          </a:prstGeom>
        </p:spPr>
        <p:txBody>
          <a:bodyPr wrap="square">
            <a:spAutoFit/>
          </a:bodyPr>
          <a:lstStyle/>
          <a:p>
            <a:r>
              <a:rPr lang="en-US" sz="1000" baseline="0" dirty="0" smtClean="0">
                <a:latin typeface="Arial" pitchFamily="34" charset="0"/>
                <a:cs typeface="Arial" pitchFamily="34" charset="0"/>
              </a:rPr>
              <a:t>Rider fee as of May 1, 2014. The </a:t>
            </a:r>
            <a:r>
              <a:rPr lang="en-US" sz="1000" baseline="0" dirty="0">
                <a:latin typeface="Arial" pitchFamily="34" charset="0"/>
                <a:cs typeface="Arial" pitchFamily="34" charset="0"/>
              </a:rPr>
              <a:t>rider fee is deducted on each rider quarter in arrears, and is an annual percentage of the Withdrawal Base. The rider fee percentage may increase upon an </a:t>
            </a:r>
            <a:r>
              <a:rPr lang="en-US" sz="1000" baseline="0" dirty="0" smtClean="0">
                <a:latin typeface="Arial" pitchFamily="34" charset="0"/>
                <a:cs typeface="Arial" pitchFamily="34" charset="0"/>
              </a:rPr>
              <a:t>Automatic Step-Up </a:t>
            </a:r>
            <a:r>
              <a:rPr lang="en-US" sz="1000" baseline="0" dirty="0">
                <a:latin typeface="Arial" pitchFamily="34" charset="0"/>
                <a:cs typeface="Arial" pitchFamily="34" charset="0"/>
              </a:rPr>
              <a:t>beginning with the first rider anniversary, but the maximum rider fee percentage </a:t>
            </a:r>
            <a:r>
              <a:rPr lang="en-US" sz="1000" baseline="0" dirty="0" smtClean="0">
                <a:latin typeface="Arial" pitchFamily="34" charset="0"/>
                <a:cs typeface="Arial" pitchFamily="34" charset="0"/>
              </a:rPr>
              <a:t>allowed is </a:t>
            </a:r>
            <a:r>
              <a:rPr lang="en-US" sz="1000" baseline="0" dirty="0">
                <a:latin typeface="Arial" pitchFamily="34" charset="0"/>
                <a:cs typeface="Arial" pitchFamily="34" charset="0"/>
              </a:rPr>
              <a:t>0.75% higher than the initial rider fee percentage. </a:t>
            </a:r>
          </a:p>
          <a:p>
            <a:endParaRPr lang="en-US" sz="1000" baseline="0" dirty="0">
              <a:latin typeface="Arial" pitchFamily="34" charset="0"/>
              <a:cs typeface="Arial" pitchFamily="34" charset="0"/>
            </a:endParaRPr>
          </a:p>
          <a:p>
            <a:r>
              <a:rPr lang="en-US" sz="1000" baseline="0" dirty="0">
                <a:latin typeface="Arial" pitchFamily="34" charset="0"/>
                <a:cs typeface="Arial" pitchFamily="34" charset="0"/>
              </a:rPr>
              <a:t>Because the rider fee is a percentage of the Withdrawal Base, the amount of the fee will fluctuate as the Withdrawal Base increases </a:t>
            </a:r>
            <a:r>
              <a:rPr lang="en-US" sz="1000" baseline="0" dirty="0" smtClean="0">
                <a:latin typeface="Arial" pitchFamily="34" charset="0"/>
                <a:cs typeface="Arial" pitchFamily="34" charset="0"/>
              </a:rPr>
              <a:t/>
            </a:r>
            <a:br>
              <a:rPr lang="en-US" sz="1000" baseline="0" dirty="0" smtClean="0">
                <a:latin typeface="Arial" pitchFamily="34" charset="0"/>
                <a:cs typeface="Arial" pitchFamily="34" charset="0"/>
              </a:rPr>
            </a:br>
            <a:r>
              <a:rPr lang="en-US" sz="1000" baseline="0" dirty="0" smtClean="0">
                <a:latin typeface="Arial" pitchFamily="34" charset="0"/>
                <a:cs typeface="Arial" pitchFamily="34" charset="0"/>
              </a:rPr>
              <a:t>or </a:t>
            </a:r>
            <a:r>
              <a:rPr lang="en-US" sz="1000" baseline="0" dirty="0">
                <a:latin typeface="Arial" pitchFamily="34" charset="0"/>
                <a:cs typeface="Arial" pitchFamily="34" charset="0"/>
              </a:rPr>
              <a:t>decreases. Even in the event </a:t>
            </a:r>
            <a:r>
              <a:rPr lang="en-US" sz="1000" baseline="0" dirty="0" smtClean="0">
                <a:latin typeface="Arial" pitchFamily="34" charset="0"/>
                <a:cs typeface="Arial" pitchFamily="34" charset="0"/>
              </a:rPr>
              <a:t>your policy </a:t>
            </a:r>
            <a:r>
              <a:rPr lang="en-US" sz="1000" baseline="0" dirty="0">
                <a:latin typeface="Arial" pitchFamily="34" charset="0"/>
                <a:cs typeface="Arial" pitchFamily="34" charset="0"/>
              </a:rPr>
              <a:t>value declines significantly, the fee amount could be a much higher percentage of </a:t>
            </a:r>
            <a:r>
              <a:rPr lang="en-US" sz="1000" baseline="0" dirty="0" smtClean="0">
                <a:latin typeface="Arial" pitchFamily="34" charset="0"/>
                <a:cs typeface="Arial" pitchFamily="34" charset="0"/>
              </a:rPr>
              <a:t>your </a:t>
            </a:r>
            <a:r>
              <a:rPr lang="en-US" sz="1000" baseline="0" dirty="0">
                <a:latin typeface="Arial" pitchFamily="34" charset="0"/>
                <a:cs typeface="Arial" pitchFamily="34" charset="0"/>
              </a:rPr>
              <a:t>policy value. </a:t>
            </a:r>
            <a:endParaRPr lang="en-US" sz="1000" dirty="0">
              <a:latin typeface="Arial" pitchFamily="34" charset="0"/>
              <a:cs typeface="Arial" pitchFamily="34" charset="0"/>
            </a:endParaRPr>
          </a:p>
        </p:txBody>
      </p:sp>
      <p:sp>
        <p:nvSpPr>
          <p:cNvPr id="15" name="Rectangle 37"/>
          <p:cNvSpPr txBox="1">
            <a:spLocks noChangeArrowheads="1"/>
          </p:cNvSpPr>
          <p:nvPr/>
        </p:nvSpPr>
        <p:spPr bwMode="auto">
          <a:xfrm>
            <a:off x="457200" y="685800"/>
            <a:ext cx="7843938"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latin typeface="Arial" pitchFamily="34" charset="0"/>
                <a:cs typeface="Arial" pitchFamily="34" charset="0"/>
              </a:rPr>
              <a:t>The Retirement Income Max</a:t>
            </a:r>
            <a:r>
              <a:rPr lang="en-US" sz="1500" kern="0" baseline="80000" dirty="0" smtClean="0">
                <a:latin typeface="Arial" pitchFamily="34" charset="0"/>
                <a:cs typeface="Arial" pitchFamily="34" charset="0"/>
              </a:rPr>
              <a:t>SM</a:t>
            </a:r>
            <a:r>
              <a:rPr lang="en-US" sz="2700" kern="0" baseline="0" dirty="0" smtClean="0">
                <a:latin typeface="Arial" pitchFamily="34" charset="0"/>
                <a:cs typeface="Arial" pitchFamily="34" charset="0"/>
              </a:rPr>
              <a:t> Rider Fee</a:t>
            </a:r>
          </a:p>
        </p:txBody>
      </p:sp>
      <p:sp>
        <p:nvSpPr>
          <p:cNvPr id="17" name="Rectangle 16"/>
          <p:cNvSpPr/>
          <p:nvPr/>
        </p:nvSpPr>
        <p:spPr>
          <a:xfrm>
            <a:off x="523689" y="4858870"/>
            <a:ext cx="4667436" cy="246221"/>
          </a:xfrm>
          <a:prstGeom prst="rect">
            <a:avLst/>
          </a:prstGeom>
        </p:spPr>
        <p:txBody>
          <a:bodyPr wrap="square">
            <a:spAutoFit/>
          </a:bodyPr>
          <a:lstStyle/>
          <a:p>
            <a:r>
              <a:rPr lang="en-US" sz="1000" baseline="0" dirty="0" smtClean="0">
                <a:latin typeface="Arial" pitchFamily="34" charset="0"/>
                <a:cs typeface="Arial" pitchFamily="34" charset="0"/>
              </a:rPr>
              <a:t>*Issue ages in New York are 58-85 for Single Life and 65-85 for Joint Life. </a:t>
            </a:r>
            <a:endParaRPr lang="en-US" sz="1000" dirty="0">
              <a:latin typeface="Arial" pitchFamily="34" charset="0"/>
              <a:cs typeface="Arial" pitchFamily="34" charset="0"/>
            </a:endParaRPr>
          </a:p>
        </p:txBody>
      </p:sp>
      <p:graphicFrame>
        <p:nvGraphicFramePr>
          <p:cNvPr id="9" name="Table 8"/>
          <p:cNvGraphicFramePr>
            <a:graphicFrameLocks noGrp="1"/>
          </p:cNvGraphicFramePr>
          <p:nvPr/>
        </p:nvGraphicFramePr>
        <p:xfrm>
          <a:off x="1564341" y="1921435"/>
          <a:ext cx="6096000" cy="148336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n-US" dirty="0" smtClean="0">
                          <a:latin typeface="Arial" pitchFamily="34" charset="0"/>
                          <a:cs typeface="Arial" pitchFamily="34" charset="0"/>
                        </a:rPr>
                        <a:t>SINGLE</a:t>
                      </a:r>
                      <a:r>
                        <a:rPr lang="en-US" baseline="0" dirty="0" smtClean="0">
                          <a:latin typeface="Arial" pitchFamily="34" charset="0"/>
                          <a:cs typeface="Arial" pitchFamily="34" charset="0"/>
                        </a:rPr>
                        <a:t> </a:t>
                      </a:r>
                      <a:r>
                        <a:rPr lang="en-US" b="0" baseline="0" dirty="0" smtClean="0">
                          <a:latin typeface="Arial" pitchFamily="34" charset="0"/>
                          <a:cs typeface="Arial" pitchFamily="34" charset="0"/>
                        </a:rPr>
                        <a:t>OR</a:t>
                      </a:r>
                      <a:r>
                        <a:rPr lang="en-US" baseline="0" dirty="0" smtClean="0">
                          <a:latin typeface="Arial" pitchFamily="34" charset="0"/>
                          <a:cs typeface="Arial" pitchFamily="34" charset="0"/>
                        </a:rPr>
                        <a:t> JOINT </a:t>
                      </a:r>
                      <a:r>
                        <a:rPr lang="en-US" b="0" baseline="0" dirty="0" smtClean="0">
                          <a:latin typeface="Arial" pitchFamily="34" charset="0"/>
                          <a:cs typeface="Arial" pitchFamily="34" charset="0"/>
                        </a:rPr>
                        <a:t>LIFE FEE</a:t>
                      </a:r>
                      <a:endParaRPr lang="en-US" b="0" dirty="0">
                        <a:latin typeface="Arial" pitchFamily="34" charset="0"/>
                        <a:cs typeface="Arial" pitchFamily="34" charset="0"/>
                      </a:endParaRPr>
                    </a:p>
                  </a:txBody>
                  <a:tcPr>
                    <a:solidFill>
                      <a:srgbClr val="00703C"/>
                    </a:solidFill>
                  </a:tcPr>
                </a:tc>
              </a:tr>
              <a:tr h="370840">
                <a:tc>
                  <a:txBody>
                    <a:bodyPr/>
                    <a:lstStyle/>
                    <a:p>
                      <a:pPr algn="ctr"/>
                      <a:r>
                        <a:rPr lang="en-US" dirty="0" smtClean="0">
                          <a:latin typeface="Arial" pitchFamily="34" charset="0"/>
                          <a:cs typeface="Arial" pitchFamily="34" charset="0"/>
                        </a:rPr>
                        <a:t>1.25%</a:t>
                      </a:r>
                      <a:endParaRPr lang="en-US" dirty="0">
                        <a:latin typeface="Arial" pitchFamily="34" charset="0"/>
                        <a:cs typeface="Arial" pitchFamily="34" charset="0"/>
                      </a:endParaRPr>
                    </a:p>
                  </a:txBody>
                  <a:tcPr>
                    <a:noFill/>
                  </a:tcPr>
                </a:tc>
              </a:tr>
              <a:tr h="370840">
                <a:tc>
                  <a:txBody>
                    <a:bodyPr/>
                    <a:lstStyle/>
                    <a:p>
                      <a:pPr algn="ctr"/>
                      <a:r>
                        <a:rPr lang="en-US" b="1" dirty="0" smtClean="0">
                          <a:solidFill>
                            <a:schemeClr val="bg1"/>
                          </a:solidFill>
                          <a:latin typeface="Arial" pitchFamily="34" charset="0"/>
                          <a:cs typeface="Arial" pitchFamily="34" charset="0"/>
                        </a:rPr>
                        <a:t>ISSUE</a:t>
                      </a:r>
                      <a:r>
                        <a:rPr lang="en-US" dirty="0" smtClean="0">
                          <a:solidFill>
                            <a:schemeClr val="bg1"/>
                          </a:solidFill>
                          <a:latin typeface="Arial" pitchFamily="34" charset="0"/>
                          <a:cs typeface="Arial" pitchFamily="34" charset="0"/>
                        </a:rPr>
                        <a:t> AGES*</a:t>
                      </a:r>
                      <a:endParaRPr lang="en-US" dirty="0">
                        <a:solidFill>
                          <a:schemeClr val="bg1"/>
                        </a:solidFill>
                        <a:latin typeface="Arial" pitchFamily="34" charset="0"/>
                        <a:cs typeface="Arial" pitchFamily="34" charset="0"/>
                      </a:endParaRPr>
                    </a:p>
                  </a:txBody>
                  <a:tcPr>
                    <a:solidFill>
                      <a:srgbClr val="00703C"/>
                    </a:solidFill>
                  </a:tcPr>
                </a:tc>
              </a:tr>
              <a:tr h="370840">
                <a:tc>
                  <a:txBody>
                    <a:bodyPr/>
                    <a:lstStyle/>
                    <a:p>
                      <a:pPr algn="ctr"/>
                      <a:r>
                        <a:rPr lang="en-US" dirty="0" smtClean="0">
                          <a:latin typeface="Arial" pitchFamily="34" charset="0"/>
                          <a:cs typeface="Arial" pitchFamily="34" charset="0"/>
                        </a:rPr>
                        <a:t>0-85</a:t>
                      </a:r>
                      <a:endParaRPr lang="en-US" dirty="0">
                        <a:latin typeface="Arial" pitchFamily="34" charset="0"/>
                        <a:cs typeface="Arial" pitchFamily="34" charset="0"/>
                      </a:endParaRPr>
                    </a:p>
                  </a:txBody>
                  <a:tcP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709928"/>
            <a:ext cx="8229600" cy="4445281"/>
          </a:xfrm>
        </p:spPr>
        <p:txBody>
          <a:bodyPr>
            <a:normAutofit/>
          </a:bodyPr>
          <a:lstStyle/>
          <a:p>
            <a:pPr>
              <a:buNone/>
            </a:pPr>
            <a:r>
              <a:rPr lang="en-US" sz="2800" dirty="0" smtClean="0">
                <a:latin typeface="Arial" pitchFamily="34" charset="0"/>
                <a:ea typeface="ＭＳ Ｐゴシック" pitchFamily="-16" charset="-128"/>
                <a:cs typeface="Arial" pitchFamily="34" charset="0"/>
              </a:rPr>
              <a:t>	</a:t>
            </a:r>
            <a:r>
              <a:rPr lang="en-US" sz="2600" dirty="0" smtClean="0">
                <a:latin typeface="Arial" pitchFamily="34" charset="0"/>
                <a:ea typeface="ＭＳ Ｐゴシック" pitchFamily="-16" charset="-128"/>
                <a:cs typeface="Arial" pitchFamily="34" charset="0"/>
              </a:rPr>
              <a:t>“Also, given the markets’ volatility, look for an annuity that evaluates whether to reset the floor frequently. </a:t>
            </a:r>
            <a:r>
              <a:rPr lang="en-US" sz="2600" b="1" dirty="0" smtClean="0">
                <a:solidFill>
                  <a:srgbClr val="A84D10"/>
                </a:solidFill>
                <a:latin typeface="Arial" pitchFamily="34" charset="0"/>
                <a:ea typeface="ＭＳ Ｐゴシック" pitchFamily="-16" charset="-128"/>
                <a:cs typeface="Arial" pitchFamily="34" charset="0"/>
              </a:rPr>
              <a:t>One Transamerica Corp. product looks at monthly market benchmarks, and uses the month with the best performance each year to calculate a new baseline for an account’s value and payments,</a:t>
            </a:r>
            <a:r>
              <a:rPr lang="en-US" sz="2600" dirty="0" smtClean="0">
                <a:solidFill>
                  <a:srgbClr val="A84D10"/>
                </a:solidFill>
                <a:latin typeface="Arial" pitchFamily="34" charset="0"/>
                <a:ea typeface="ＭＳ Ｐゴシック" pitchFamily="-16" charset="-128"/>
                <a:cs typeface="Arial" pitchFamily="34" charset="0"/>
              </a:rPr>
              <a:t>”</a:t>
            </a:r>
            <a:r>
              <a:rPr lang="en-US" sz="2600" b="1" dirty="0" smtClean="0">
                <a:solidFill>
                  <a:srgbClr val="A84D10"/>
                </a:solidFill>
                <a:latin typeface="Arial" pitchFamily="34" charset="0"/>
                <a:ea typeface="ＭＳ Ｐゴシック" pitchFamily="-16" charset="-128"/>
                <a:cs typeface="Arial" pitchFamily="34" charset="0"/>
              </a:rPr>
              <a:t> </a:t>
            </a:r>
            <a:r>
              <a:rPr lang="en-US" sz="2600" dirty="0" smtClean="0">
                <a:latin typeface="Arial" pitchFamily="34" charset="0"/>
                <a:ea typeface="ＭＳ Ｐゴシック" pitchFamily="-16" charset="-128"/>
                <a:cs typeface="Arial" pitchFamily="34" charset="0"/>
              </a:rPr>
              <a:t>says Jim Otar, engineer and CFP from Thornhill, Ontario.</a:t>
            </a:r>
          </a:p>
          <a:p>
            <a:pPr>
              <a:buNone/>
            </a:pPr>
            <a:endParaRPr lang="en-US" sz="2800" dirty="0" smtClean="0">
              <a:latin typeface="Arial" pitchFamily="34" charset="0"/>
              <a:ea typeface="ＭＳ Ｐゴシック" pitchFamily="-16" charset="-128"/>
              <a:cs typeface="Arial" pitchFamily="34" charset="0"/>
            </a:endParaRPr>
          </a:p>
          <a:p>
            <a:pPr algn="r">
              <a:buNone/>
            </a:pPr>
            <a:r>
              <a:rPr lang="en-US" sz="1400" dirty="0" smtClean="0">
                <a:latin typeface="Arial" pitchFamily="34" charset="0"/>
                <a:ea typeface="ＭＳ Ｐゴシック" pitchFamily="-16" charset="-128"/>
                <a:cs typeface="Arial" pitchFamily="34" charset="0"/>
              </a:rPr>
              <a:t>– </a:t>
            </a:r>
            <a:r>
              <a:rPr lang="en-US" sz="1400" i="1" dirty="0" smtClean="0">
                <a:latin typeface="Arial" pitchFamily="34" charset="0"/>
                <a:ea typeface="ＭＳ Ｐゴシック" pitchFamily="-16" charset="-128"/>
                <a:cs typeface="Arial" pitchFamily="34" charset="0"/>
              </a:rPr>
              <a:t>Which Way to Retirement?,</a:t>
            </a:r>
            <a:r>
              <a:rPr lang="en-US" sz="1400" dirty="0" smtClean="0">
                <a:latin typeface="Arial" pitchFamily="34" charset="0"/>
                <a:ea typeface="ＭＳ Ｐゴシック" pitchFamily="-16" charset="-128"/>
                <a:cs typeface="Arial" pitchFamily="34" charset="0"/>
              </a:rPr>
              <a:t> Wall Street Journal, August 12, 2011</a:t>
            </a:r>
          </a:p>
          <a:p>
            <a:pPr>
              <a:buFont typeface="Arial" charset="0"/>
              <a:buNone/>
            </a:pPr>
            <a:endParaRPr lang="en-US" sz="2800" dirty="0" smtClean="0">
              <a:latin typeface="Arial" pitchFamily="34" charset="0"/>
              <a:ea typeface="ＭＳ Ｐゴシック" pitchFamily="-16" charset="-128"/>
              <a:cs typeface="Arial" pitchFamily="34" charset="0"/>
            </a:endParaRPr>
          </a:p>
        </p:txBody>
      </p:sp>
      <p:sp>
        <p:nvSpPr>
          <p:cNvPr id="9" name="Rectangle 37"/>
          <p:cNvSpPr txBox="1">
            <a:spLocks noChangeArrowheads="1"/>
          </p:cNvSpPr>
          <p:nvPr/>
        </p:nvSpPr>
        <p:spPr bwMode="auto">
          <a:xfrm>
            <a:off x="457200" y="685800"/>
            <a:ext cx="594461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latin typeface="Arial" pitchFamily="34" charset="0"/>
                <a:cs typeface="Arial" pitchFamily="34" charset="0"/>
              </a:rPr>
              <a:t>Mainstream Recognition</a:t>
            </a:r>
            <a:endParaRPr lang="en-US" sz="2700" kern="0" baseline="30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199" y="1709928"/>
            <a:ext cx="8315325" cy="4431833"/>
          </a:xfrm>
        </p:spPr>
        <p:txBody>
          <a:bodyPr>
            <a:normAutofit/>
          </a:bodyPr>
          <a:lstStyle/>
          <a:p>
            <a:pPr>
              <a:buFont typeface="Arial" charset="0"/>
              <a:buNone/>
            </a:pPr>
            <a:r>
              <a:rPr lang="en-US" sz="2800" dirty="0" smtClean="0">
                <a:latin typeface="Arial" pitchFamily="34" charset="0"/>
                <a:ea typeface="ＭＳ Ｐゴシック" pitchFamily="-16" charset="-128"/>
                <a:cs typeface="Arial" pitchFamily="34" charset="0"/>
              </a:rPr>
              <a:t>	</a:t>
            </a:r>
            <a:r>
              <a:rPr lang="en-US" sz="2600" dirty="0" smtClean="0">
                <a:latin typeface="Arial" pitchFamily="34" charset="0"/>
                <a:ea typeface="ＭＳ Ｐゴシック" pitchFamily="-16" charset="-128"/>
                <a:cs typeface="Arial" pitchFamily="34" charset="0"/>
              </a:rPr>
              <a:t>“As insurance companies continue de-risking their annuity products, by effectively reducing guarantees, only a handful of companies marketing guaranteed lifetime withdrawal benefits (GLWBs) offer true protection against longevity, sequence of return and (potentially) inflation risk. </a:t>
            </a:r>
            <a:r>
              <a:rPr lang="en-US" sz="2600" b="1" dirty="0" smtClean="0">
                <a:solidFill>
                  <a:srgbClr val="A84D10"/>
                </a:solidFill>
                <a:latin typeface="Arial" pitchFamily="34" charset="0"/>
                <a:ea typeface="ＭＳ Ｐゴシック" pitchFamily="-16" charset="-128"/>
                <a:cs typeface="Arial" pitchFamily="34" charset="0"/>
              </a:rPr>
              <a:t>I believe one of them is Transamerica.</a:t>
            </a:r>
            <a:r>
              <a:rPr lang="en-US" sz="2600" dirty="0" smtClean="0">
                <a:solidFill>
                  <a:srgbClr val="A84D10"/>
                </a:solidFill>
                <a:latin typeface="Arial" pitchFamily="34" charset="0"/>
                <a:ea typeface="ＭＳ Ｐゴシック" pitchFamily="-16" charset="-128"/>
                <a:cs typeface="Arial" pitchFamily="34" charset="0"/>
              </a:rPr>
              <a:t>”</a:t>
            </a:r>
          </a:p>
          <a:p>
            <a:pPr>
              <a:buFont typeface="Arial" charset="0"/>
              <a:buNone/>
            </a:pPr>
            <a:endParaRPr lang="en-US" sz="2800" dirty="0" smtClean="0">
              <a:latin typeface="Arial" pitchFamily="34" charset="0"/>
              <a:ea typeface="ＭＳ Ｐゴシック" pitchFamily="-16" charset="-128"/>
              <a:cs typeface="Arial" pitchFamily="34" charset="0"/>
            </a:endParaRPr>
          </a:p>
          <a:p>
            <a:pPr algn="r">
              <a:buFont typeface="Arial" charset="0"/>
              <a:buNone/>
            </a:pPr>
            <a:r>
              <a:rPr lang="en-US" sz="1400" dirty="0" smtClean="0">
                <a:latin typeface="Arial" pitchFamily="34" charset="0"/>
                <a:ea typeface="ＭＳ Ｐゴシック" pitchFamily="-16" charset="-128"/>
                <a:cs typeface="Arial" pitchFamily="34" charset="0"/>
              </a:rPr>
              <a:t>– “Transamerica Principium II,” Moshe A. Milevsky, Research Magazine, January 2011</a:t>
            </a:r>
          </a:p>
        </p:txBody>
      </p:sp>
      <p:sp>
        <p:nvSpPr>
          <p:cNvPr id="13" name="Rectangle 37"/>
          <p:cNvSpPr txBox="1">
            <a:spLocks noChangeArrowheads="1"/>
          </p:cNvSpPr>
          <p:nvPr/>
        </p:nvSpPr>
        <p:spPr bwMode="auto">
          <a:xfrm>
            <a:off x="457200" y="685800"/>
            <a:ext cx="594461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latin typeface="Arial" pitchFamily="34" charset="0"/>
                <a:cs typeface="Arial" pitchFamily="34" charset="0"/>
              </a:rPr>
              <a:t>Mainstream Recognition</a:t>
            </a:r>
            <a:endParaRPr lang="en-US" sz="2700" kern="0" baseline="30000" dirty="0">
              <a:latin typeface="Arial" pitchFamily="34" charset="0"/>
              <a:cs typeface="Arial" pitchFamily="34" charset="0"/>
            </a:endParaRPr>
          </a:p>
        </p:txBody>
      </p:sp>
      <p:sp>
        <p:nvSpPr>
          <p:cNvPr id="4" name="TextBox 3"/>
          <p:cNvSpPr txBox="1"/>
          <p:nvPr/>
        </p:nvSpPr>
        <p:spPr>
          <a:xfrm>
            <a:off x="460556" y="6105030"/>
            <a:ext cx="8683443" cy="246221"/>
          </a:xfrm>
          <a:prstGeom prst="rect">
            <a:avLst/>
          </a:prstGeom>
          <a:noFill/>
        </p:spPr>
        <p:txBody>
          <a:bodyPr wrap="square" rtlCol="0">
            <a:spAutoFit/>
          </a:bodyPr>
          <a:lstStyle/>
          <a:p>
            <a:pPr eaLnBrk="1" hangingPunct="1">
              <a:spcBef>
                <a:spcPct val="20000"/>
              </a:spcBef>
            </a:pPr>
            <a:r>
              <a:rPr lang="en-US" sz="1000" b="1" baseline="0" dirty="0" smtClean="0">
                <a:latin typeface="Arial" pitchFamily="34" charset="0"/>
                <a:cs typeface="Arial" pitchFamily="34" charset="0"/>
              </a:rPr>
              <a:t>All guarantees, including optional benefits, are backed by the claims-paying ability of the issuing insurance company.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amond 19"/>
          <p:cNvSpPr/>
          <p:nvPr/>
        </p:nvSpPr>
        <p:spPr>
          <a:xfrm>
            <a:off x="990600" y="1752600"/>
            <a:ext cx="7162800" cy="3924300"/>
          </a:xfrm>
          <a:prstGeom prst="diamond">
            <a:avLst/>
          </a:prstGeom>
          <a:solidFill>
            <a:schemeClr val="bg1">
              <a:lumMod val="95000"/>
            </a:schemeClr>
          </a:solidFill>
          <a:ln>
            <a:solidFill>
              <a:srgbClr val="BB7D6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21" name="Rectangle 37"/>
          <p:cNvSpPr txBox="1">
            <a:spLocks noChangeArrowheads="1"/>
          </p:cNvSpPr>
          <p:nvPr/>
        </p:nvSpPr>
        <p:spPr bwMode="auto">
          <a:xfrm>
            <a:off x="457200" y="685800"/>
            <a:ext cx="7225374" cy="7557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Retirement </a:t>
            </a:r>
            <a:r>
              <a:rPr lang="en-US" sz="2700" kern="0" baseline="0" dirty="0">
                <a:latin typeface="Arial" pitchFamily="34" charset="0"/>
                <a:cs typeface="Arial" pitchFamily="34" charset="0"/>
              </a:rPr>
              <a:t>Income </a:t>
            </a:r>
            <a:r>
              <a:rPr lang="en-US" sz="2700" kern="0" baseline="0" dirty="0" smtClean="0">
                <a:latin typeface="Arial" pitchFamily="34" charset="0"/>
                <a:cs typeface="Arial" pitchFamily="34" charset="0"/>
              </a:rPr>
              <a:t>Max</a:t>
            </a:r>
            <a:r>
              <a:rPr lang="en-US" sz="1500" kern="0" baseline="80000" dirty="0" smtClean="0">
                <a:latin typeface="Arial" pitchFamily="34" charset="0"/>
                <a:cs typeface="Arial" pitchFamily="34" charset="0"/>
              </a:rPr>
              <a:t>SM</a:t>
            </a:r>
            <a:r>
              <a:rPr lang="en-US" sz="2700" kern="0" baseline="0" dirty="0" smtClean="0">
                <a:latin typeface="Arial" pitchFamily="34" charset="0"/>
                <a:cs typeface="Arial" pitchFamily="34" charset="0"/>
              </a:rPr>
              <a:t> </a:t>
            </a:r>
            <a:r>
              <a:rPr lang="en-US" sz="2700" kern="0" baseline="0" dirty="0">
                <a:latin typeface="Arial" pitchFamily="34" charset="0"/>
                <a:cs typeface="Arial" pitchFamily="34" charset="0"/>
              </a:rPr>
              <a:t>Rider</a:t>
            </a:r>
            <a:r>
              <a:rPr lang="en-US" sz="1600" kern="0" baseline="0" dirty="0">
                <a:latin typeface="Arial" pitchFamily="34" charset="0"/>
                <a:cs typeface="Arial" pitchFamily="34" charset="0"/>
              </a:rPr>
              <a:t/>
            </a:r>
            <a:br>
              <a:rPr lang="en-US" sz="1600" kern="0" baseline="0" dirty="0">
                <a:latin typeface="Arial" pitchFamily="34" charset="0"/>
                <a:cs typeface="Arial" pitchFamily="34" charset="0"/>
              </a:rPr>
            </a:br>
            <a:r>
              <a:rPr lang="en-US" sz="1600" baseline="0" dirty="0" smtClean="0">
                <a:latin typeface="Arial" pitchFamily="34" charset="0"/>
                <a:cs typeface="Arial" pitchFamily="34" charset="0"/>
              </a:rPr>
              <a:t>Maximize Your Retirement Income</a:t>
            </a:r>
            <a:endParaRPr lang="en-US" sz="2000" kern="0" baseline="0" dirty="0">
              <a:latin typeface="Arial" pitchFamily="34" charset="0"/>
              <a:cs typeface="Arial" pitchFamily="34" charset="0"/>
            </a:endParaRPr>
          </a:p>
        </p:txBody>
      </p:sp>
      <p:sp>
        <p:nvSpPr>
          <p:cNvPr id="22" name="Content Placeholder 2"/>
          <p:cNvSpPr txBox="1">
            <a:spLocks/>
          </p:cNvSpPr>
          <p:nvPr/>
        </p:nvSpPr>
        <p:spPr bwMode="auto">
          <a:xfrm>
            <a:off x="3414054" y="1625600"/>
            <a:ext cx="2209800" cy="1384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defRPr/>
            </a:pPr>
            <a:r>
              <a:rPr kumimoji="0" lang="en-US" sz="1600" b="1" u="none" strike="noStrike" kern="0" cap="none" spc="0" normalizeH="0" baseline="0" noProof="0" dirty="0" smtClean="0">
                <a:ln>
                  <a:noFill/>
                </a:ln>
                <a:solidFill>
                  <a:srgbClr val="A84D10"/>
                </a:solidFill>
                <a:effectLst/>
                <a:uLnTx/>
                <a:uFillTx/>
                <a:latin typeface="Arial" pitchFamily="34" charset="0"/>
                <a:cs typeface="Arial" pitchFamily="34" charset="0"/>
              </a:rPr>
              <a:t>Step-Ups</a:t>
            </a:r>
            <a: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t/>
            </a:r>
            <a:b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br>
            <a:r>
              <a:rPr kumimoji="0" lang="en-US" sz="1600" u="none" strike="noStrike" kern="0" cap="none" spc="0" normalizeH="0" baseline="0" noProof="0" dirty="0" smtClean="0">
                <a:ln>
                  <a:noFill/>
                </a:ln>
                <a:effectLst/>
                <a:uLnTx/>
                <a:uFillTx/>
                <a:latin typeface="Arial" pitchFamily="34" charset="0"/>
                <a:cs typeface="Arial" pitchFamily="34" charset="0"/>
              </a:rPr>
              <a:t>Monthiversary</a:t>
            </a:r>
            <a:r>
              <a:rPr kumimoji="0" lang="en-US" sz="1000" u="none" strike="noStrike" kern="0" cap="none" spc="0" normalizeH="0" baseline="58000" noProof="0" dirty="0" smtClean="0">
                <a:ln>
                  <a:noFill/>
                </a:ln>
                <a:effectLst/>
                <a:uLnTx/>
                <a:uFillTx/>
                <a:latin typeface="Arial" pitchFamily="34" charset="0"/>
                <a:cs typeface="Arial" pitchFamily="34" charset="0"/>
              </a:rPr>
              <a:t>SM</a:t>
            </a:r>
          </a:p>
          <a:p>
            <a:pPr lvl="0" algn="ctr">
              <a:spcBef>
                <a:spcPct val="20000"/>
              </a:spcBef>
              <a:defRPr/>
            </a:pPr>
            <a:r>
              <a:rPr lang="en-US" sz="1600" kern="0" baseline="0" dirty="0" smtClean="0">
                <a:latin typeface="Arial" pitchFamily="34" charset="0"/>
                <a:cs typeface="Arial" pitchFamily="34" charset="0"/>
              </a:rPr>
              <a:t>Automatic</a:t>
            </a:r>
            <a:endParaRPr kumimoji="0" lang="en-US" sz="1600" u="none" strike="noStrike" kern="0" cap="none" spc="0" normalizeH="0" baseline="0" noProof="0" dirty="0">
              <a:ln>
                <a:noFill/>
              </a:ln>
              <a:effectLst/>
              <a:uLnTx/>
              <a:uFillTx/>
              <a:latin typeface="Arial" pitchFamily="34" charset="0"/>
              <a:cs typeface="Arial" pitchFamily="34" charset="0"/>
            </a:endParaRPr>
          </a:p>
        </p:txBody>
      </p:sp>
      <p:sp>
        <p:nvSpPr>
          <p:cNvPr id="23" name="Content Placeholder 2"/>
          <p:cNvSpPr txBox="1">
            <a:spLocks/>
          </p:cNvSpPr>
          <p:nvPr/>
        </p:nvSpPr>
        <p:spPr bwMode="auto">
          <a:xfrm>
            <a:off x="500578" y="3257301"/>
            <a:ext cx="2209800" cy="1043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defRPr/>
            </a:pPr>
            <a:r>
              <a:rPr kumimoji="0" lang="en-US" sz="1600" b="1" u="none" strike="noStrike" kern="0" cap="none" spc="0" normalizeH="0" baseline="0" noProof="0" dirty="0" smtClean="0">
                <a:ln>
                  <a:noFill/>
                </a:ln>
                <a:solidFill>
                  <a:srgbClr val="A84D10"/>
                </a:solidFill>
                <a:effectLst/>
                <a:uLnTx/>
                <a:uFillTx/>
                <a:latin typeface="Arial" pitchFamily="34" charset="0"/>
                <a:cs typeface="Arial" pitchFamily="34" charset="0"/>
              </a:rPr>
              <a:t>Growth</a:t>
            </a:r>
            <a: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t/>
            </a:r>
            <a:b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br>
            <a:r>
              <a:rPr kumimoji="0" lang="en-US" sz="1600" u="none" strike="noStrike" kern="0" cap="none" spc="0" normalizeH="0" baseline="0" noProof="0" dirty="0" smtClean="0">
                <a:ln>
                  <a:noFill/>
                </a:ln>
                <a:effectLst/>
                <a:uLnTx/>
                <a:uFillTx/>
                <a:latin typeface="Arial" pitchFamily="34" charset="0"/>
                <a:cs typeface="Arial" pitchFamily="34" charset="0"/>
              </a:rPr>
              <a:t>5.5% </a:t>
            </a:r>
            <a:r>
              <a:rPr lang="en-US" sz="1600" kern="0" baseline="0" dirty="0" smtClean="0">
                <a:latin typeface="Arial" pitchFamily="34" charset="0"/>
                <a:cs typeface="Arial" pitchFamily="34" charset="0"/>
              </a:rPr>
              <a:t>Annual </a:t>
            </a:r>
            <a:r>
              <a:rPr kumimoji="0" lang="en-US" sz="1600" u="none" strike="noStrike" kern="0" cap="none" spc="0" normalizeH="0" baseline="0" noProof="0" dirty="0" smtClean="0">
                <a:ln>
                  <a:noFill/>
                </a:ln>
                <a:effectLst/>
                <a:uLnTx/>
                <a:uFillTx/>
                <a:latin typeface="Arial" pitchFamily="34" charset="0"/>
                <a:cs typeface="Arial" pitchFamily="34" charset="0"/>
              </a:rPr>
              <a:t>Compounding</a:t>
            </a:r>
            <a:endParaRPr kumimoji="0" lang="en-US" sz="1600" u="none" strike="noStrike" kern="0" cap="none" spc="0" normalizeH="0" baseline="0" noProof="0" dirty="0">
              <a:ln>
                <a:noFill/>
              </a:ln>
              <a:effectLst/>
              <a:uLnTx/>
              <a:uFillTx/>
              <a:latin typeface="Arial" pitchFamily="34" charset="0"/>
              <a:cs typeface="Arial" pitchFamily="34" charset="0"/>
            </a:endParaRPr>
          </a:p>
        </p:txBody>
      </p:sp>
      <p:sp>
        <p:nvSpPr>
          <p:cNvPr id="24" name="Content Placeholder 2"/>
          <p:cNvSpPr txBox="1">
            <a:spLocks/>
          </p:cNvSpPr>
          <p:nvPr/>
        </p:nvSpPr>
        <p:spPr bwMode="auto">
          <a:xfrm>
            <a:off x="2804617" y="4746335"/>
            <a:ext cx="3492500" cy="119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defRPr/>
            </a:pPr>
            <a:r>
              <a:rPr kumimoji="0" lang="en-US" sz="1600" b="1" u="none" strike="noStrike" kern="0" cap="none" spc="0" normalizeH="0" baseline="0" noProof="0" dirty="0" smtClean="0">
                <a:ln>
                  <a:noFill/>
                </a:ln>
                <a:solidFill>
                  <a:srgbClr val="A84D10"/>
                </a:solidFill>
                <a:effectLst/>
                <a:uLnTx/>
                <a:uFillTx/>
                <a:latin typeface="Arial" pitchFamily="34" charset="0"/>
                <a:cs typeface="Arial" pitchFamily="34" charset="0"/>
              </a:rPr>
              <a:t>Investments</a:t>
            </a:r>
            <a: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t/>
            </a:r>
            <a:b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br>
            <a:r>
              <a:rPr kumimoji="0" lang="en-US" sz="1600" u="none" strike="noStrike" kern="0" cap="none" spc="0" normalizeH="0" baseline="0" noProof="0" dirty="0" smtClean="0">
                <a:ln>
                  <a:noFill/>
                </a:ln>
                <a:effectLst/>
                <a:uLnTx/>
                <a:uFillTx/>
                <a:latin typeface="Arial" pitchFamily="34" charset="0"/>
                <a:cs typeface="Arial" pitchFamily="34" charset="0"/>
              </a:rPr>
              <a:t>Multiple Investment Options</a:t>
            </a:r>
            <a:r>
              <a:rPr lang="en-US" sz="1600" kern="0" baseline="0" dirty="0" smtClean="0">
                <a:latin typeface="Arial" pitchFamily="34" charset="0"/>
                <a:cs typeface="Arial" pitchFamily="34" charset="0"/>
              </a:rPr>
              <a:t/>
            </a:r>
            <a:br>
              <a:rPr lang="en-US" sz="1600" kern="0" baseline="0" dirty="0" smtClean="0">
                <a:latin typeface="Arial" pitchFamily="34" charset="0"/>
                <a:cs typeface="Arial" pitchFamily="34" charset="0"/>
              </a:rPr>
            </a:br>
            <a:endParaRPr kumimoji="0" lang="en-US" sz="1600" u="none" strike="noStrike" kern="0" cap="none" spc="0" normalizeH="0" baseline="0" noProof="0" dirty="0" smtClean="0">
              <a:ln>
                <a:noFill/>
              </a:ln>
              <a:effectLst/>
              <a:uLnTx/>
              <a:uFillTx/>
              <a:latin typeface="Arial" pitchFamily="34" charset="0"/>
              <a:cs typeface="Arial" pitchFamily="34" charset="0"/>
            </a:endParaRPr>
          </a:p>
        </p:txBody>
      </p:sp>
      <p:sp>
        <p:nvSpPr>
          <p:cNvPr id="25" name="Content Placeholder 2"/>
          <p:cNvSpPr txBox="1">
            <a:spLocks/>
          </p:cNvSpPr>
          <p:nvPr/>
        </p:nvSpPr>
        <p:spPr bwMode="auto">
          <a:xfrm>
            <a:off x="6366932" y="2652486"/>
            <a:ext cx="2573867" cy="203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defRPr/>
            </a:pPr>
            <a:r>
              <a:rPr kumimoji="0" lang="en-US" sz="1600" b="1" u="none" strike="noStrike" kern="0" cap="none" spc="0" normalizeH="0" baseline="0" noProof="0" dirty="0" smtClean="0">
                <a:ln>
                  <a:noFill/>
                </a:ln>
                <a:solidFill>
                  <a:srgbClr val="A84D10"/>
                </a:solidFill>
                <a:effectLst/>
                <a:uLnTx/>
                <a:uFillTx/>
                <a:latin typeface="Arial" pitchFamily="34" charset="0"/>
                <a:cs typeface="Arial" pitchFamily="34" charset="0"/>
              </a:rPr>
              <a:t>Income</a:t>
            </a:r>
            <a: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t/>
            </a:r>
            <a:br>
              <a:rPr kumimoji="0" lang="en-US" sz="1600" b="1" i="1" u="none" strike="noStrike" kern="0" cap="none" spc="0" normalizeH="0" baseline="0" noProof="0" dirty="0" smtClean="0">
                <a:ln>
                  <a:noFill/>
                </a:ln>
                <a:solidFill>
                  <a:srgbClr val="00447C"/>
                </a:solidFill>
                <a:effectLst/>
                <a:uLnTx/>
                <a:uFillTx/>
                <a:latin typeface="Arial" pitchFamily="34" charset="0"/>
                <a:cs typeface="Arial" pitchFamily="34" charset="0"/>
              </a:rPr>
            </a:br>
            <a:r>
              <a:rPr kumimoji="0" lang="en-US" sz="1600" u="none" strike="noStrike" kern="0" cap="none" spc="0" normalizeH="0" baseline="0" noProof="0" dirty="0" smtClean="0">
                <a:ln>
                  <a:noFill/>
                </a:ln>
                <a:effectLst/>
                <a:uLnTx/>
                <a:uFillTx/>
                <a:latin typeface="Arial" pitchFamily="34" charset="0"/>
                <a:cs typeface="Arial" pitchFamily="34" charset="0"/>
              </a:rPr>
              <a:t>For Life*</a:t>
            </a:r>
            <a:r>
              <a:rPr lang="en-US" sz="1600" kern="0" baseline="0" dirty="0" smtClean="0">
                <a:latin typeface="Arial" pitchFamily="34" charset="0"/>
                <a:cs typeface="Arial" pitchFamily="34" charset="0"/>
              </a:rPr>
              <a:t/>
            </a:r>
            <a:br>
              <a:rPr lang="en-US" sz="1600" kern="0" baseline="0" dirty="0" smtClean="0">
                <a:latin typeface="Arial" pitchFamily="34" charset="0"/>
                <a:cs typeface="Arial" pitchFamily="34" charset="0"/>
              </a:rPr>
            </a:br>
            <a:r>
              <a:rPr lang="en-US" sz="1600" u="sng" kern="0" baseline="0" dirty="0" smtClean="0">
                <a:latin typeface="Arial" pitchFamily="34" charset="0"/>
                <a:cs typeface="Arial" pitchFamily="34" charset="0"/>
              </a:rPr>
              <a:t>Single Life Withdrawals</a:t>
            </a:r>
            <a:endParaRPr lang="en-US" sz="1600" kern="0" baseline="0" dirty="0" smtClean="0">
              <a:latin typeface="Arial" pitchFamily="34" charset="0"/>
              <a:cs typeface="Arial" pitchFamily="34" charset="0"/>
            </a:endParaRPr>
          </a:p>
          <a:p>
            <a:pPr lvl="1">
              <a:spcBef>
                <a:spcPct val="20000"/>
              </a:spcBef>
              <a:defRPr/>
            </a:pPr>
            <a:r>
              <a:rPr lang="en-US" sz="1600" kern="0" baseline="0" dirty="0" smtClean="0">
                <a:latin typeface="Arial" pitchFamily="34" charset="0"/>
                <a:cs typeface="Arial" pitchFamily="34" charset="0"/>
              </a:rPr>
              <a:t>6.30% at age 80+</a:t>
            </a:r>
            <a:br>
              <a:rPr lang="en-US" sz="1600" kern="0" baseline="0" dirty="0" smtClean="0">
                <a:latin typeface="Arial" pitchFamily="34" charset="0"/>
                <a:cs typeface="Arial" pitchFamily="34" charset="0"/>
              </a:rPr>
            </a:br>
            <a:r>
              <a:rPr lang="en-US" sz="1600" kern="0" baseline="0" dirty="0" smtClean="0">
                <a:latin typeface="Arial" pitchFamily="34" charset="0"/>
                <a:cs typeface="Arial" pitchFamily="34" charset="0"/>
              </a:rPr>
              <a:t>5.30% at age 65-79</a:t>
            </a:r>
            <a:br>
              <a:rPr lang="en-US" sz="1600" kern="0" baseline="0" dirty="0" smtClean="0">
                <a:latin typeface="Arial" pitchFamily="34" charset="0"/>
                <a:cs typeface="Arial" pitchFamily="34" charset="0"/>
              </a:rPr>
            </a:br>
            <a:r>
              <a:rPr lang="en-US" sz="1600" kern="0" baseline="0" dirty="0" smtClean="0">
                <a:latin typeface="Arial" pitchFamily="34" charset="0"/>
                <a:cs typeface="Arial" pitchFamily="34" charset="0"/>
              </a:rPr>
              <a:t>4.30% at age 59-64</a:t>
            </a:r>
            <a:r>
              <a:rPr lang="en-US" sz="1800" kern="0" baseline="0" dirty="0" smtClean="0">
                <a:latin typeface="Arial" pitchFamily="34" charset="0"/>
                <a:cs typeface="Arial" pitchFamily="34" charset="0"/>
              </a:rPr>
              <a:t/>
            </a:r>
            <a:br>
              <a:rPr lang="en-US" sz="1800" kern="0" baseline="0" dirty="0" smtClean="0">
                <a:latin typeface="Arial" pitchFamily="34" charset="0"/>
                <a:cs typeface="Arial" pitchFamily="34" charset="0"/>
              </a:rPr>
            </a:br>
            <a:endParaRPr kumimoji="0" lang="en-US" sz="2800" u="none" strike="noStrike" kern="0" cap="none" spc="0" normalizeH="0" baseline="0" noProof="0" dirty="0">
              <a:ln>
                <a:noFill/>
              </a:ln>
              <a:effectLst/>
              <a:uLnTx/>
              <a:uFillTx/>
              <a:latin typeface="Arial" pitchFamily="34" charset="0"/>
              <a:cs typeface="Arial" pitchFamily="34" charset="0"/>
            </a:endParaRPr>
          </a:p>
        </p:txBody>
      </p:sp>
      <p:pic>
        <p:nvPicPr>
          <p:cNvPr id="26" name="Picture 25" descr="RIS Logo.jpg"/>
          <p:cNvPicPr>
            <a:picLocks noChangeAspect="1"/>
          </p:cNvPicPr>
          <p:nvPr/>
        </p:nvPicPr>
        <p:blipFill>
          <a:blip r:embed="rId3" cstate="print"/>
          <a:stretch>
            <a:fillRect/>
          </a:stretch>
        </p:blipFill>
        <p:spPr>
          <a:xfrm>
            <a:off x="3436569" y="3161623"/>
            <a:ext cx="2307943" cy="744498"/>
          </a:xfrm>
          <a:prstGeom prst="rect">
            <a:avLst/>
          </a:prstGeom>
        </p:spPr>
      </p:pic>
      <p:sp>
        <p:nvSpPr>
          <p:cNvPr id="27" name="TextBox 164"/>
          <p:cNvSpPr txBox="1">
            <a:spLocks noChangeArrowheads="1"/>
          </p:cNvSpPr>
          <p:nvPr/>
        </p:nvSpPr>
        <p:spPr bwMode="auto">
          <a:xfrm>
            <a:off x="485774" y="6184900"/>
            <a:ext cx="8330847" cy="400110"/>
          </a:xfrm>
          <a:prstGeom prst="rect">
            <a:avLst/>
          </a:prstGeom>
          <a:noFill/>
          <a:ln w="9525">
            <a:noFill/>
            <a:miter lim="800000"/>
            <a:headEnd/>
            <a:tailEnd/>
          </a:ln>
        </p:spPr>
        <p:txBody>
          <a:bodyPr wrap="square">
            <a:spAutoFit/>
          </a:bodyPr>
          <a:lstStyle/>
          <a:p>
            <a:r>
              <a:rPr lang="en-US" sz="1000" baseline="0" dirty="0" smtClean="0">
                <a:latin typeface="Arial" pitchFamily="34" charset="0"/>
                <a:cs typeface="Arial" pitchFamily="34" charset="0"/>
              </a:rPr>
              <a:t>*If the rider is structured as joint life, the withdrawal percentages are 0.30% lower and are based on the younger of the annuitant or the annuitant’s spouse when withdrawals begin.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500"/>
                            </p:stCondLst>
                            <p:childTnLst>
                              <p:par>
                                <p:cTn id="13" presetID="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0-#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1+#ppt_w/2"/>
                                          </p:val>
                                        </p:tav>
                                        <p:tav tm="100000">
                                          <p:val>
                                            <p:strVal val="#ppt_x"/>
                                          </p:val>
                                        </p:tav>
                                      </p:tavLst>
                                    </p:anim>
                                    <p:anim calcmode="lin" valueType="num">
                                      <p:cBhvr additive="base">
                                        <p:cTn id="24" dur="10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ppt_x"/>
                                          </p:val>
                                        </p:tav>
                                        <p:tav tm="100000">
                                          <p:val>
                                            <p:strVal val="#ppt_x"/>
                                          </p:val>
                                        </p:tav>
                                      </p:tavLst>
                                    </p:anim>
                                    <p:anim calcmode="lin" valueType="num">
                                      <p:cBhvr additive="base">
                                        <p:cTn id="2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222179"/>
            <a:ext cx="8404225" cy="5286062"/>
          </a:xfrm>
          <a:prstGeom prst="rect">
            <a:avLst/>
          </a:prstGeom>
        </p:spPr>
        <p:txBody>
          <a:bodyPr wrap="square">
            <a:spAutoFit/>
          </a:bodyPr>
          <a:lstStyle/>
          <a:p>
            <a:pPr>
              <a:lnSpc>
                <a:spcPts val="1300"/>
              </a:lnSpc>
              <a:spcBef>
                <a:spcPts val="0"/>
              </a:spcBef>
              <a:spcAft>
                <a:spcPts val="600"/>
              </a:spcAft>
            </a:pPr>
            <a:r>
              <a:rPr lang="en-US" sz="1150" b="1" baseline="0" dirty="0" smtClean="0">
                <a:latin typeface="Arial" pitchFamily="34" charset="0"/>
                <a:cs typeface="Arial" pitchFamily="34" charset="0"/>
              </a:rPr>
              <a:t>Before investing, consider a variable annuity's investment objectives, risks, charges, and expenses. Call </a:t>
            </a:r>
            <a:br>
              <a:rPr lang="en-US" sz="1150" b="1" baseline="0" dirty="0" smtClean="0">
                <a:latin typeface="Arial" pitchFamily="34" charset="0"/>
                <a:cs typeface="Arial" pitchFamily="34" charset="0"/>
              </a:rPr>
            </a:br>
            <a:r>
              <a:rPr lang="en-US" sz="1150" b="1" baseline="0" dirty="0" smtClean="0">
                <a:latin typeface="Arial" pitchFamily="34" charset="0"/>
                <a:cs typeface="Arial" pitchFamily="34" charset="0"/>
              </a:rPr>
              <a:t>1-800-525-6205 for a contract and fund prospectus containing this and other information. Please read it carefully.</a:t>
            </a:r>
            <a:endParaRPr lang="en-US" sz="1150" b="1" baseline="0" dirty="0" smtClean="0">
              <a:solidFill>
                <a:prstClr val="black"/>
              </a:solidFill>
              <a:latin typeface="Arial" pitchFamily="34" charset="0"/>
              <a:cs typeface="Arial" pitchFamily="34" charset="0"/>
            </a:endParaRPr>
          </a:p>
          <a:p>
            <a:pPr lvl="0">
              <a:lnSpc>
                <a:spcPts val="1300"/>
              </a:lnSpc>
              <a:spcBef>
                <a:spcPts val="0"/>
              </a:spcBef>
            </a:pPr>
            <a:r>
              <a:rPr lang="en-US" sz="1000" b="1" baseline="0" dirty="0" smtClean="0">
                <a:solidFill>
                  <a:prstClr val="black"/>
                </a:solidFill>
                <a:latin typeface="Arial" pitchFamily="34" charset="0"/>
                <a:cs typeface="Arial" pitchFamily="34" charset="0"/>
              </a:rPr>
              <a:t>Fees</a:t>
            </a:r>
            <a:endParaRPr lang="en-US" sz="1000" baseline="0" dirty="0" smtClean="0">
              <a:solidFill>
                <a:prstClr val="black"/>
              </a:solidFill>
              <a:latin typeface="Arial" pitchFamily="34" charset="0"/>
              <a:cs typeface="Arial" pitchFamily="34" charset="0"/>
            </a:endParaRPr>
          </a:p>
          <a:p>
            <a:pPr lvl="0">
              <a:lnSpc>
                <a:spcPts val="1000"/>
              </a:lnSpc>
              <a:spcBef>
                <a:spcPts val="0"/>
              </a:spcBef>
            </a:pPr>
            <a:r>
              <a:rPr lang="en-US" sz="1000" spc="-30" baseline="0" dirty="0" smtClean="0">
                <a:solidFill>
                  <a:prstClr val="black"/>
                </a:solidFill>
                <a:latin typeface="Arial" pitchFamily="34" charset="0"/>
                <a:cs typeface="Arial" pitchFamily="34" charset="0"/>
              </a:rPr>
              <a:t>Transamerica variable annuities’ range of fees and charges include 0.45%-1.90% Mortality and Expense Risk fee and Administrative charges (M&amp;E&amp;A), </a:t>
            </a:r>
            <a:br>
              <a:rPr lang="en-US" sz="1000" spc="-30" baseline="0" dirty="0" smtClean="0">
                <a:solidFill>
                  <a:prstClr val="black"/>
                </a:solidFill>
                <a:latin typeface="Arial" pitchFamily="34" charset="0"/>
                <a:cs typeface="Arial" pitchFamily="34" charset="0"/>
              </a:rPr>
            </a:br>
            <a:r>
              <a:rPr lang="en-US" sz="1000" spc="-30" baseline="0" dirty="0" smtClean="0">
                <a:solidFill>
                  <a:prstClr val="black"/>
                </a:solidFill>
                <a:latin typeface="Arial" pitchFamily="34" charset="0"/>
                <a:cs typeface="Arial" pitchFamily="34" charset="0"/>
              </a:rPr>
              <a:t>0%-9% surrender charges, $50 annual service charge, and investment option management fees. A fund facilitation fee of up to 0.30% may apply for certain investment options. </a:t>
            </a:r>
          </a:p>
          <a:p>
            <a:pPr lvl="0">
              <a:lnSpc>
                <a:spcPts val="1000"/>
              </a:lnSpc>
              <a:spcBef>
                <a:spcPts val="0"/>
              </a:spcBef>
            </a:pPr>
            <a:endParaRPr lang="en-US" sz="1000" spc="-30" baseline="0" dirty="0" smtClean="0">
              <a:solidFill>
                <a:prstClr val="black"/>
              </a:solidFill>
              <a:latin typeface="Arial" pitchFamily="34" charset="0"/>
              <a:cs typeface="Arial" pitchFamily="34" charset="0"/>
            </a:endParaRPr>
          </a:p>
          <a:p>
            <a:pPr lvl="0">
              <a:lnSpc>
                <a:spcPts val="1000"/>
              </a:lnSpc>
              <a:spcBef>
                <a:spcPts val="0"/>
              </a:spcBef>
            </a:pPr>
            <a:r>
              <a:rPr lang="en-US" sz="1000" b="1" baseline="0" dirty="0" smtClean="0">
                <a:solidFill>
                  <a:prstClr val="black"/>
                </a:solidFill>
                <a:latin typeface="Arial" pitchFamily="34" charset="0"/>
                <a:cs typeface="Arial" pitchFamily="34" charset="0"/>
              </a:rPr>
              <a:t>What is a Variable Annuity?</a:t>
            </a:r>
            <a:endParaRPr lang="en-US" sz="1000" baseline="0" dirty="0" smtClean="0">
              <a:solidFill>
                <a:prstClr val="black"/>
              </a:solidFill>
              <a:latin typeface="Arial" pitchFamily="34" charset="0"/>
              <a:cs typeface="Arial" pitchFamily="34" charset="0"/>
            </a:endParaRPr>
          </a:p>
          <a:p>
            <a:pPr lvl="0">
              <a:lnSpc>
                <a:spcPts val="1000"/>
              </a:lnSpc>
              <a:spcBef>
                <a:spcPts val="0"/>
              </a:spcBef>
            </a:pPr>
            <a:r>
              <a:rPr lang="en-US" sz="1000" spc="-30" baseline="0" dirty="0" smtClean="0">
                <a:solidFill>
                  <a:prstClr val="black"/>
                </a:solidFill>
                <a:latin typeface="Arial" pitchFamily="34" charset="0"/>
                <a:cs typeface="Arial" pitchFamily="34" charset="0"/>
              </a:rPr>
              <a:t>Variable annuities are long-term financial vehicles designed for retirement purposes.</a:t>
            </a:r>
          </a:p>
          <a:p>
            <a:pPr lvl="0">
              <a:lnSpc>
                <a:spcPts val="1000"/>
              </a:lnSpc>
              <a:spcBef>
                <a:spcPts val="0"/>
              </a:spcBef>
            </a:pPr>
            <a:endParaRPr lang="en-US" sz="1000" spc="-30" baseline="0" dirty="0" smtClean="0">
              <a:solidFill>
                <a:prstClr val="black"/>
              </a:solidFill>
              <a:latin typeface="Arial" pitchFamily="34" charset="0"/>
              <a:cs typeface="Arial" pitchFamily="34" charset="0"/>
            </a:endParaRPr>
          </a:p>
          <a:p>
            <a:pPr lvl="0">
              <a:lnSpc>
                <a:spcPts val="1000"/>
              </a:lnSpc>
              <a:spcBef>
                <a:spcPts val="0"/>
              </a:spcBef>
            </a:pPr>
            <a:r>
              <a:rPr lang="en-US" sz="1000" spc="-30" baseline="0" dirty="0" smtClean="0">
                <a:solidFill>
                  <a:prstClr val="black"/>
                </a:solidFill>
                <a:latin typeface="Arial" pitchFamily="34" charset="0"/>
                <a:cs typeface="Arial" pitchFamily="34" charset="0"/>
              </a:rPr>
              <a:t>The variable annuity policy value, death benefit, and other values will fluctuate based on the performance of the investment options and may be worth more or less than the total of all premiums paid when surrendered.</a:t>
            </a:r>
          </a:p>
          <a:p>
            <a:pPr lvl="0">
              <a:lnSpc>
                <a:spcPts val="1000"/>
              </a:lnSpc>
              <a:spcBef>
                <a:spcPts val="0"/>
              </a:spcBef>
            </a:pPr>
            <a:endParaRPr lang="en-US" sz="1000" spc="-30" baseline="0" dirty="0" smtClean="0">
              <a:solidFill>
                <a:prstClr val="black"/>
              </a:solidFill>
              <a:latin typeface="Arial" pitchFamily="34" charset="0"/>
              <a:cs typeface="Arial" pitchFamily="34" charset="0"/>
            </a:endParaRPr>
          </a:p>
          <a:p>
            <a:pPr lvl="0">
              <a:lnSpc>
                <a:spcPts val="1000"/>
              </a:lnSpc>
              <a:spcBef>
                <a:spcPts val="0"/>
              </a:spcBef>
            </a:pPr>
            <a:r>
              <a:rPr lang="en-US" sz="1000" b="1" baseline="0" dirty="0" smtClean="0">
                <a:solidFill>
                  <a:prstClr val="black"/>
                </a:solidFill>
                <a:latin typeface="Arial" pitchFamily="34" charset="0"/>
                <a:cs typeface="Arial" pitchFamily="34" charset="0"/>
              </a:rPr>
              <a:t>Withdrawals</a:t>
            </a:r>
            <a:endParaRPr lang="en-US" sz="1000" baseline="0" dirty="0" smtClean="0">
              <a:solidFill>
                <a:prstClr val="black"/>
              </a:solidFill>
              <a:latin typeface="Arial" pitchFamily="34" charset="0"/>
              <a:cs typeface="Arial" pitchFamily="34" charset="0"/>
            </a:endParaRPr>
          </a:p>
          <a:p>
            <a:pPr lvl="0">
              <a:lnSpc>
                <a:spcPts val="1000"/>
              </a:lnSpc>
              <a:spcBef>
                <a:spcPts val="0"/>
              </a:spcBef>
            </a:pPr>
            <a:r>
              <a:rPr lang="en-US" sz="1000" spc="-30" baseline="0" dirty="0" smtClean="0">
                <a:solidFill>
                  <a:prstClr val="black"/>
                </a:solidFill>
                <a:latin typeface="Arial" pitchFamily="34" charset="0"/>
                <a:cs typeface="Arial" pitchFamily="34" charset="0"/>
              </a:rPr>
              <a:t>The Automatic Step-Ups and 5.5% growth rate apply only to the Withdrawal Base; they do not apply to policy value, optional death benefits, or other optional benefits. In years when a withdrawal is taken, the 5.5% compounded growth does not apply.</a:t>
            </a:r>
          </a:p>
          <a:p>
            <a:pPr lvl="0">
              <a:lnSpc>
                <a:spcPts val="1000"/>
              </a:lnSpc>
              <a:spcBef>
                <a:spcPts val="0"/>
              </a:spcBef>
            </a:pPr>
            <a:endParaRPr lang="en-US" sz="1000" spc="-30" baseline="0" dirty="0" smtClean="0">
              <a:solidFill>
                <a:prstClr val="black"/>
              </a:solidFill>
              <a:latin typeface="Arial" pitchFamily="34" charset="0"/>
              <a:cs typeface="Arial" pitchFamily="34" charset="0"/>
            </a:endParaRPr>
          </a:p>
          <a:p>
            <a:pPr lvl="0">
              <a:lnSpc>
                <a:spcPts val="1000"/>
              </a:lnSpc>
              <a:spcBef>
                <a:spcPts val="0"/>
              </a:spcBef>
            </a:pPr>
            <a:r>
              <a:rPr lang="en-US" sz="1000" spc="-30" baseline="0" dirty="0" smtClean="0">
                <a:solidFill>
                  <a:prstClr val="black"/>
                </a:solidFill>
                <a:latin typeface="Arial" pitchFamily="34" charset="0"/>
                <a:cs typeface="Arial" pitchFamily="34" charset="0"/>
              </a:rPr>
              <a:t>You must wait until the rider year after you turn age 59 to begin withdrawals permitted under the rider. If the rider is purchased prior to age 59, however, the rider fee will still apply. </a:t>
            </a:r>
            <a:br>
              <a:rPr lang="en-US" sz="1000" spc="-30" baseline="0" dirty="0" smtClean="0">
                <a:solidFill>
                  <a:prstClr val="black"/>
                </a:solidFill>
                <a:latin typeface="Arial" pitchFamily="34" charset="0"/>
                <a:cs typeface="Arial" pitchFamily="34" charset="0"/>
              </a:rPr>
            </a:br>
            <a:endParaRPr lang="en-US" sz="1000" spc="-30" baseline="0" dirty="0" smtClean="0">
              <a:solidFill>
                <a:prstClr val="black"/>
              </a:solidFill>
              <a:latin typeface="Arial" pitchFamily="34" charset="0"/>
              <a:cs typeface="Arial" pitchFamily="34" charset="0"/>
            </a:endParaRPr>
          </a:p>
          <a:p>
            <a:pPr lvl="0">
              <a:lnSpc>
                <a:spcPts val="1000"/>
              </a:lnSpc>
              <a:spcBef>
                <a:spcPts val="0"/>
              </a:spcBef>
            </a:pPr>
            <a:r>
              <a:rPr lang="en-US" sz="1000" spc="-30" baseline="0" dirty="0" smtClean="0">
                <a:solidFill>
                  <a:prstClr val="black"/>
                </a:solidFill>
                <a:latin typeface="Arial" pitchFamily="34" charset="0"/>
                <a:cs typeface="Arial" pitchFamily="34" charset="0"/>
              </a:rPr>
              <a:t>Withdrawals may be subject to surrender charges. Should the variable annuity’s policy value fall to zero, you will receive payments up to the amount allowed under the rider for life. If an excess withdrawal causes the policy value to reach zero, the rider and policy will terminate. Withdrawals in excess of the rider withdrawal amount will result in a decrease in the dollar amount of future withdrawals available under the rider. </a:t>
            </a:r>
          </a:p>
          <a:p>
            <a:pPr lvl="0">
              <a:lnSpc>
                <a:spcPts val="1000"/>
              </a:lnSpc>
              <a:spcBef>
                <a:spcPts val="0"/>
              </a:spcBef>
            </a:pPr>
            <a:endParaRPr lang="en-US" sz="1000" spc="-30" baseline="0" dirty="0" smtClean="0">
              <a:solidFill>
                <a:prstClr val="black"/>
              </a:solidFill>
              <a:latin typeface="Arial" pitchFamily="34" charset="0"/>
              <a:cs typeface="Arial" pitchFamily="34" charset="0"/>
            </a:endParaRPr>
          </a:p>
          <a:p>
            <a:pPr lvl="0">
              <a:lnSpc>
                <a:spcPts val="1000"/>
              </a:lnSpc>
              <a:spcBef>
                <a:spcPts val="0"/>
              </a:spcBef>
            </a:pPr>
            <a:r>
              <a:rPr lang="en-US" sz="1000" spc="-30" baseline="0" dirty="0" smtClean="0">
                <a:solidFill>
                  <a:prstClr val="black"/>
                </a:solidFill>
                <a:latin typeface="Arial" pitchFamily="34" charset="0"/>
                <a:cs typeface="Arial" pitchFamily="34" charset="0"/>
              </a:rPr>
              <a:t>Withdrawals of taxable amounts are subject to ordinary income tax and may be subject to a 10% additional federal tax if withdrawn before age 59½.</a:t>
            </a:r>
          </a:p>
          <a:p>
            <a:pPr lvl="0">
              <a:lnSpc>
                <a:spcPts val="1000"/>
              </a:lnSpc>
              <a:spcBef>
                <a:spcPts val="0"/>
              </a:spcBef>
            </a:pPr>
            <a:endParaRPr lang="en-US" sz="1000" spc="-30" baseline="0" dirty="0" smtClean="0">
              <a:solidFill>
                <a:prstClr val="black"/>
              </a:solidFill>
              <a:latin typeface="Arial" pitchFamily="34" charset="0"/>
              <a:cs typeface="Arial" pitchFamily="34" charset="0"/>
            </a:endParaRPr>
          </a:p>
          <a:p>
            <a:pPr lvl="0">
              <a:lnSpc>
                <a:spcPts val="1000"/>
              </a:lnSpc>
              <a:spcBef>
                <a:spcPts val="0"/>
              </a:spcBef>
            </a:pPr>
            <a:r>
              <a:rPr lang="en-US" sz="1000" spc="-30" baseline="0" dirty="0" smtClean="0">
                <a:solidFill>
                  <a:prstClr val="black"/>
                </a:solidFill>
                <a:latin typeface="Arial" pitchFamily="34" charset="0"/>
                <a:cs typeface="Arial" pitchFamily="34" charset="0"/>
              </a:rPr>
              <a:t>On the maximum annuity commencement date, the rider terminates. By annuitizing the policy, you will have the option to receive lifetime payments that are no less than the withdrawals allowed by the rider. Annuitization must generally occur by the annuitant’s age 99. </a:t>
            </a:r>
          </a:p>
          <a:p>
            <a:pPr lvl="0">
              <a:lnSpc>
                <a:spcPts val="1000"/>
              </a:lnSpc>
              <a:spcBef>
                <a:spcPts val="0"/>
              </a:spcBef>
            </a:pPr>
            <a:endParaRPr lang="en-US" sz="1000" spc="-30" baseline="0" dirty="0" smtClean="0">
              <a:solidFill>
                <a:prstClr val="black"/>
              </a:solidFill>
              <a:latin typeface="Arial" pitchFamily="34" charset="0"/>
              <a:cs typeface="Arial" pitchFamily="34" charset="0"/>
            </a:endParaRPr>
          </a:p>
          <a:p>
            <a:pPr lvl="0">
              <a:lnSpc>
                <a:spcPts val="1000"/>
              </a:lnSpc>
              <a:spcBef>
                <a:spcPts val="0"/>
              </a:spcBef>
            </a:pPr>
            <a:r>
              <a:rPr lang="en-US" sz="1000" b="1" baseline="0" dirty="0" smtClean="0">
                <a:solidFill>
                  <a:prstClr val="black"/>
                </a:solidFill>
                <a:latin typeface="Arial" pitchFamily="34" charset="0"/>
                <a:cs typeface="Arial" pitchFamily="34" charset="0"/>
              </a:rPr>
              <a:t>Additional Information</a:t>
            </a:r>
            <a:endParaRPr lang="en-US" sz="1000" spc="-30" baseline="0" dirty="0" smtClean="0">
              <a:solidFill>
                <a:prstClr val="black"/>
              </a:solidFill>
              <a:latin typeface="Arial" pitchFamily="34" charset="0"/>
              <a:cs typeface="Arial" pitchFamily="34" charset="0"/>
            </a:endParaRPr>
          </a:p>
          <a:p>
            <a:pPr lvl="0">
              <a:lnSpc>
                <a:spcPts val="1000"/>
              </a:lnSpc>
              <a:spcBef>
                <a:spcPts val="0"/>
              </a:spcBef>
            </a:pPr>
            <a:r>
              <a:rPr lang="en-US" sz="1000" baseline="0" dirty="0" smtClean="0">
                <a:solidFill>
                  <a:prstClr val="black"/>
                </a:solidFill>
                <a:latin typeface="Arial" pitchFamily="34" charset="0"/>
                <a:cs typeface="Arial" pitchFamily="34" charset="0"/>
              </a:rPr>
              <a:t>All contract and rider guarantees, including optional benefits and any fixed subaccount crediting rates or annuity payout rates, are backed by the claims-paying ability of the issuing insurance company. They are not backed by the broker/dealer from which this annuity is purchased, by the insurance agency from which this annuity is purchased, or any affiliates of those entities, and none makes any representations or guarantees regarding the claims-paying ability of the issuing insurance company.</a:t>
            </a:r>
          </a:p>
          <a:p>
            <a:pPr lvl="0">
              <a:lnSpc>
                <a:spcPts val="1000"/>
              </a:lnSpc>
              <a:spcBef>
                <a:spcPts val="0"/>
              </a:spcBef>
            </a:pPr>
            <a:endParaRPr lang="en-US" sz="1000" spc="-30" baseline="0" dirty="0" smtClean="0">
              <a:solidFill>
                <a:prstClr val="black"/>
              </a:solidFill>
              <a:latin typeface="Arial" pitchFamily="34" charset="0"/>
              <a:cs typeface="Arial" pitchFamily="34" charset="0"/>
            </a:endParaRPr>
          </a:p>
          <a:p>
            <a:pPr lvl="0">
              <a:lnSpc>
                <a:spcPts val="1000"/>
              </a:lnSpc>
              <a:spcBef>
                <a:spcPts val="0"/>
              </a:spcBef>
            </a:pPr>
            <a:r>
              <a:rPr lang="en-US" sz="1000" spc="-30" baseline="0" dirty="0" smtClean="0">
                <a:solidFill>
                  <a:prstClr val="black"/>
                </a:solidFill>
                <a:latin typeface="Arial" pitchFamily="34" charset="0"/>
                <a:cs typeface="Arial" pitchFamily="34" charset="0"/>
              </a:rPr>
              <a:t>You have the right to reject an Automatic Step-Up within 30 days following a rider anniversary, if the rider fee percentage increases. If you reject an Automatic Step-Up, you must notify us in a manner which is acceptable to us, however you are still eligible for the 5.5% growth feature and future Automatic Step-Ups. Changes as a result of the Automatic Step-Up feature will be reversed. Any increase in the rider fee percentage will also be reversed, and the Withdrawal Base will be set to the Withdrawal Base prior to the Automatic Step-Up.</a:t>
            </a:r>
          </a:p>
        </p:txBody>
      </p:sp>
      <p:sp>
        <p:nvSpPr>
          <p:cNvPr id="11" name="Rectangle 37"/>
          <p:cNvSpPr txBox="1">
            <a:spLocks noChangeArrowheads="1"/>
          </p:cNvSpPr>
          <p:nvPr/>
        </p:nvSpPr>
        <p:spPr bwMode="auto">
          <a:xfrm>
            <a:off x="457200" y="685800"/>
            <a:ext cx="5603951"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Important Information</a:t>
            </a:r>
            <a:endParaRPr lang="en-US" sz="2700" kern="0" baseline="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4284" y="1225296"/>
            <a:ext cx="8413491" cy="3041858"/>
          </a:xfrm>
          <a:prstGeom prst="rect">
            <a:avLst/>
          </a:prstGeom>
        </p:spPr>
        <p:txBody>
          <a:bodyPr wrap="square">
            <a:spAutoFit/>
          </a:bodyPr>
          <a:lstStyle/>
          <a:p>
            <a:pPr>
              <a:lnSpc>
                <a:spcPts val="1000"/>
              </a:lnSpc>
              <a:spcBef>
                <a:spcPts val="0"/>
              </a:spcBef>
            </a:pPr>
            <a:r>
              <a:rPr lang="en-US" sz="1000" b="1" baseline="0" dirty="0" smtClean="0">
                <a:latin typeface="Arial" pitchFamily="34" charset="0"/>
                <a:cs typeface="Arial" pitchFamily="34" charset="0"/>
              </a:rPr>
              <a:t>Additional Information</a:t>
            </a:r>
            <a:endParaRPr lang="en-US" sz="1000" spc="-30" baseline="0" dirty="0" smtClean="0">
              <a:latin typeface="Arial" pitchFamily="34" charset="0"/>
              <a:cs typeface="Arial" pitchFamily="34" charset="0"/>
            </a:endParaRPr>
          </a:p>
          <a:p>
            <a:pPr>
              <a:lnSpc>
                <a:spcPts val="1000"/>
              </a:lnSpc>
              <a:spcBef>
                <a:spcPts val="0"/>
              </a:spcBef>
            </a:pPr>
            <a:r>
              <a:rPr lang="en-US" sz="1000" spc="-30" baseline="0" dirty="0" smtClean="0">
                <a:latin typeface="Arial" pitchFamily="34" charset="0"/>
                <a:cs typeface="Arial" pitchFamily="34" charset="0"/>
              </a:rPr>
              <a:t>Financial institutions that sell our products may have their own guidelines to determine suitability of our variable annuity policies and/or riders. Some financial institutions may not sell all of our products, may have specific issue ages for our variable annuity policies, and may not have all living and death benefits available.</a:t>
            </a:r>
          </a:p>
          <a:p>
            <a:pPr>
              <a:lnSpc>
                <a:spcPts val="1000"/>
              </a:lnSpc>
              <a:spcBef>
                <a:spcPts val="0"/>
              </a:spcBef>
            </a:pPr>
            <a:endParaRPr lang="en-US" sz="1000" spc="-30" baseline="0" dirty="0" smtClean="0">
              <a:latin typeface="Arial" pitchFamily="34" charset="0"/>
              <a:cs typeface="Arial" pitchFamily="34" charset="0"/>
            </a:endParaRPr>
          </a:p>
          <a:p>
            <a:pPr>
              <a:lnSpc>
                <a:spcPts val="1000"/>
              </a:lnSpc>
              <a:spcBef>
                <a:spcPts val="0"/>
              </a:spcBef>
            </a:pPr>
            <a:r>
              <a:rPr lang="en-US" sz="1000" spc="-30" baseline="0" dirty="0" smtClean="0">
                <a:latin typeface="Arial" pitchFamily="34" charset="0"/>
                <a:cs typeface="Arial" pitchFamily="34" charset="0"/>
              </a:rPr>
              <a:t>The TA Asset Allocation – Moderate TST – Service Class investment strategy is intended to smooth out investment performance spikes. Performance gains may not be as strong as might by available in benchmark indices or comparable funds not using volatility controls.</a:t>
            </a:r>
          </a:p>
          <a:p>
            <a:pPr>
              <a:lnSpc>
                <a:spcPts val="1000"/>
              </a:lnSpc>
              <a:spcBef>
                <a:spcPts val="0"/>
              </a:spcBef>
            </a:pPr>
            <a:endParaRPr lang="en-US" sz="1000" spc="-30" baseline="0" dirty="0">
              <a:latin typeface="Arial" pitchFamily="34" charset="0"/>
              <a:cs typeface="Arial" pitchFamily="34" charset="0"/>
            </a:endParaRPr>
          </a:p>
          <a:p>
            <a:pPr>
              <a:lnSpc>
                <a:spcPts val="1000"/>
              </a:lnSpc>
              <a:spcBef>
                <a:spcPts val="0"/>
              </a:spcBef>
            </a:pPr>
            <a:r>
              <a:rPr lang="en-US" sz="1000" spc="-30" baseline="0" dirty="0" smtClean="0">
                <a:latin typeface="Arial" pitchFamily="34" charset="0"/>
                <a:cs typeface="Arial" pitchFamily="34" charset="0"/>
              </a:rPr>
              <a:t>The ability of the TA Asset Allocation – Moderate TST – Service Class fund to achieve its objective depends largely on the performance of the underlying fund in which it invests. Each underlying fund’s performance, in turn, depends on the particular securities in which that underlying funds invests. Total expenses associated with the fund may be higher than with other mutual funds.</a:t>
            </a:r>
          </a:p>
          <a:p>
            <a:pPr>
              <a:lnSpc>
                <a:spcPts val="1000"/>
              </a:lnSpc>
              <a:spcBef>
                <a:spcPts val="0"/>
              </a:spcBef>
            </a:pPr>
            <a:endParaRPr lang="en-US" sz="1000" spc="-30" baseline="0" dirty="0" smtClean="0">
              <a:latin typeface="Arial" pitchFamily="34" charset="0"/>
              <a:cs typeface="Arial" pitchFamily="34" charset="0"/>
            </a:endParaRPr>
          </a:p>
          <a:p>
            <a:pPr>
              <a:lnSpc>
                <a:spcPts val="1000"/>
              </a:lnSpc>
              <a:spcBef>
                <a:spcPts val="0"/>
              </a:spcBef>
            </a:pPr>
            <a:r>
              <a:rPr lang="en-US" sz="1000" spc="-30" baseline="0" dirty="0" smtClean="0">
                <a:latin typeface="Arial" pitchFamily="34" charset="0"/>
                <a:cs typeface="Arial" pitchFamily="34" charset="0"/>
              </a:rPr>
              <a:t>For federal tax purposes, married same sex individuals are recognized as “spouses”. The IRS has adopted a rule providing that the term “spouse” does not include an individual who has entered into a registered domestic partnership, civil union, or other similar relationship. The status of these relationships for state purposes may vary based on the applicable state law. Transamerica intends to administer variable annuity contracts consistent with the IRS rulings until further notice. Please contact a qualified tax advisor prior to purchasing to discuss how exercising spousal continuation benefits under this contract or any riders will affect you for both federal and state tax purposes. Please see prospectus for more details.</a:t>
            </a:r>
          </a:p>
          <a:p>
            <a:pPr>
              <a:lnSpc>
                <a:spcPts val="1000"/>
              </a:lnSpc>
              <a:spcBef>
                <a:spcPts val="0"/>
              </a:spcBef>
            </a:pPr>
            <a:endParaRPr lang="en-US" sz="1000" spc="-30" baseline="0" dirty="0" smtClean="0">
              <a:latin typeface="Arial" pitchFamily="34" charset="0"/>
              <a:cs typeface="Arial" pitchFamily="34" charset="0"/>
            </a:endParaRPr>
          </a:p>
          <a:p>
            <a:pPr>
              <a:lnSpc>
                <a:spcPts val="1000"/>
              </a:lnSpc>
              <a:spcBef>
                <a:spcPts val="0"/>
              </a:spcBef>
            </a:pPr>
            <a:r>
              <a:rPr lang="en-US" sz="1000" spc="-30" baseline="0" dirty="0" smtClean="0">
                <a:latin typeface="Arial" pitchFamily="34" charset="0"/>
                <a:cs typeface="Arial" pitchFamily="34" charset="0"/>
              </a:rPr>
              <a:t>All policies, riders, and forms may vary by state, and may not be available in all states. ICC12 VA0513, NIC12 VA0513(FL), NIC12 VA0513(NY), ICC12 RGMD50513, NIC12 RGMD50513, NIC12 RGMD50513(NY), ICC12 RGMB410513(IS), ICC12 RGMB410513(IJ), RGMB 41 0111 (IS) (FL), RGMB 41 0111 (IJ) (FL), RGMB 41 0514R (IS)(NY), RGMB 41 0514R (IJ)(NY) </a:t>
            </a:r>
          </a:p>
          <a:p>
            <a:pPr>
              <a:lnSpc>
                <a:spcPts val="1000"/>
              </a:lnSpc>
              <a:spcBef>
                <a:spcPts val="0"/>
              </a:spcBef>
            </a:pPr>
            <a:endParaRPr lang="en-US" sz="1000" spc="-30" baseline="0" dirty="0" smtClean="0">
              <a:latin typeface="Arial" pitchFamily="34" charset="0"/>
              <a:cs typeface="Arial" pitchFamily="34" charset="0"/>
            </a:endParaRPr>
          </a:p>
          <a:p>
            <a:pPr>
              <a:lnSpc>
                <a:spcPts val="1000"/>
              </a:lnSpc>
              <a:spcBef>
                <a:spcPts val="0"/>
              </a:spcBef>
            </a:pPr>
            <a:r>
              <a:rPr lang="en-US" sz="1000" spc="-30" baseline="0" dirty="0" smtClean="0">
                <a:latin typeface="Arial" pitchFamily="34" charset="0"/>
                <a:cs typeface="Arial" pitchFamily="34" charset="0"/>
              </a:rPr>
              <a:t>Transamerica Financial Life Insurance Company is licensed in New York.</a:t>
            </a:r>
          </a:p>
        </p:txBody>
      </p:sp>
      <p:sp>
        <p:nvSpPr>
          <p:cNvPr id="5" name="Rectangle 37"/>
          <p:cNvSpPr txBox="1">
            <a:spLocks noChangeArrowheads="1"/>
          </p:cNvSpPr>
          <p:nvPr/>
        </p:nvSpPr>
        <p:spPr bwMode="auto">
          <a:xfrm>
            <a:off x="457200" y="685800"/>
            <a:ext cx="5603951"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Important Information</a:t>
            </a:r>
            <a:endParaRPr lang="en-US" sz="2700" kern="0" baseline="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txBox="1">
            <a:spLocks noChangeArrowheads="1"/>
          </p:cNvSpPr>
          <p:nvPr/>
        </p:nvSpPr>
        <p:spPr bwMode="auto">
          <a:xfrm>
            <a:off x="1033272" y="3413310"/>
            <a:ext cx="7772400" cy="10214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kern="0" baseline="0" dirty="0" smtClean="0">
                <a:solidFill>
                  <a:schemeClr val="bg1"/>
                </a:solidFill>
                <a:latin typeface="Arial" pitchFamily="34" charset="0"/>
                <a:ea typeface="+mj-ea"/>
                <a:cs typeface="Arial" pitchFamily="34" charset="0"/>
              </a:rPr>
              <a:t>Questions???</a:t>
            </a:r>
            <a:endParaRPr kumimoji="0" lang="en-US" sz="320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7" name="Rectangle 37"/>
          <p:cNvSpPr txBox="1">
            <a:spLocks noChangeArrowheads="1"/>
          </p:cNvSpPr>
          <p:nvPr/>
        </p:nvSpPr>
        <p:spPr bwMode="auto">
          <a:xfrm>
            <a:off x="1033272" y="4562856"/>
            <a:ext cx="4405829" cy="530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1600" kern="0" baseline="0" dirty="0" smtClean="0">
                <a:latin typeface="Arial" pitchFamily="34" charset="0"/>
                <a:cs typeface="Arial" pitchFamily="34" charset="0"/>
              </a:rPr>
              <a:t>Thank You For Your Time</a:t>
            </a:r>
            <a:endParaRPr lang="en-US" sz="1600" kern="0" baseline="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Challenges to a Successful Retirement</a:t>
            </a:r>
            <a:endParaRPr lang="en-US" sz="2700" kern="0" baseline="0" dirty="0">
              <a:latin typeface="Arial" pitchFamily="34" charset="0"/>
              <a:cs typeface="Arial" pitchFamily="34" charset="0"/>
            </a:endParaRPr>
          </a:p>
          <a:p>
            <a:pPr eaLnBrk="1" hangingPunct="1"/>
            <a:endParaRPr lang="en-US" sz="1900" b="1" kern="0" baseline="0" dirty="0"/>
          </a:p>
        </p:txBody>
      </p:sp>
      <p:sp>
        <p:nvSpPr>
          <p:cNvPr id="7" name="Content Placeholder 2"/>
          <p:cNvSpPr>
            <a:spLocks noGrp="1"/>
          </p:cNvSpPr>
          <p:nvPr>
            <p:ph idx="1"/>
          </p:nvPr>
        </p:nvSpPr>
        <p:spPr>
          <a:xfrm>
            <a:off x="457200" y="2272553"/>
            <a:ext cx="8229600" cy="2635623"/>
          </a:xfrm>
        </p:spPr>
        <p:txBody>
          <a:bodyPr>
            <a:normAutofit/>
          </a:bodyPr>
          <a:lstStyle/>
          <a:p>
            <a:pPr>
              <a:buNone/>
            </a:pPr>
            <a:r>
              <a:rPr lang="en-US" sz="2600" dirty="0" smtClean="0">
                <a:latin typeface="Arial" pitchFamily="34" charset="0"/>
                <a:ea typeface="ＭＳ Ｐゴシック" pitchFamily="-16" charset="-128"/>
                <a:cs typeface="Arial" pitchFamily="34" charset="0"/>
              </a:rPr>
              <a:t>	“80% of Americans believe they will not have enough money for retirement” </a:t>
            </a:r>
          </a:p>
          <a:p>
            <a:pPr>
              <a:buNone/>
            </a:pPr>
            <a:endParaRPr lang="en-US" sz="2400" dirty="0" smtClean="0">
              <a:latin typeface="Arial" pitchFamily="34" charset="0"/>
              <a:ea typeface="ＭＳ Ｐゴシック" pitchFamily="-16" charset="-128"/>
              <a:cs typeface="Arial" pitchFamily="34" charset="0"/>
            </a:endParaRPr>
          </a:p>
          <a:p>
            <a:pPr>
              <a:buNone/>
            </a:pPr>
            <a:endParaRPr lang="en-US" sz="2800" dirty="0" smtClean="0">
              <a:latin typeface="Arial" pitchFamily="34" charset="0"/>
              <a:ea typeface="ＭＳ Ｐゴシック" pitchFamily="-16" charset="-128"/>
              <a:cs typeface="Arial" pitchFamily="34" charset="0"/>
            </a:endParaRPr>
          </a:p>
        </p:txBody>
      </p:sp>
      <p:sp>
        <p:nvSpPr>
          <p:cNvPr id="10" name="Rectangle 9"/>
          <p:cNvSpPr/>
          <p:nvPr/>
        </p:nvSpPr>
        <p:spPr>
          <a:xfrm>
            <a:off x="552450" y="6178043"/>
            <a:ext cx="6705600" cy="246221"/>
          </a:xfrm>
          <a:prstGeom prst="rect">
            <a:avLst/>
          </a:prstGeom>
        </p:spPr>
        <p:txBody>
          <a:bodyPr wrap="square">
            <a:spAutoFit/>
          </a:bodyPr>
          <a:lstStyle/>
          <a:p>
            <a:r>
              <a:rPr lang="en-US" sz="1000" baseline="0" dirty="0" smtClean="0">
                <a:latin typeface="Arial" pitchFamily="34" charset="0"/>
                <a:cs typeface="Arial" pitchFamily="34" charset="0"/>
              </a:rPr>
              <a:t>Source: </a:t>
            </a:r>
            <a:r>
              <a:rPr lang="en-US" sz="1000" baseline="0" dirty="0"/>
              <a:t>U.S. Census Bureau, </a:t>
            </a:r>
            <a:r>
              <a:rPr lang="en-US" sz="1000" baseline="0" dirty="0" err="1"/>
              <a:t>Saperston</a:t>
            </a:r>
            <a:r>
              <a:rPr lang="en-US" sz="1000" baseline="0" dirty="0"/>
              <a:t> Companies, </a:t>
            </a:r>
            <a:r>
              <a:rPr lang="en-US" sz="1000" baseline="0" dirty="0" err="1"/>
              <a:t>Bankrate</a:t>
            </a:r>
            <a:r>
              <a:rPr lang="en-US" sz="1000" baseline="0" dirty="0"/>
              <a:t>, statisticbrain.com, January 1, 2014</a:t>
            </a:r>
            <a:endParaRPr lang="en-US" sz="1000" baseline="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txBox="1">
            <a:spLocks noChangeArrowheads="1"/>
          </p:cNvSpPr>
          <p:nvPr/>
        </p:nvSpPr>
        <p:spPr bwMode="auto">
          <a:xfrm>
            <a:off x="457200" y="685800"/>
            <a:ext cx="84221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Record Amount of Assets in Short-Term Investments </a:t>
            </a:r>
            <a:endParaRPr lang="en-US" sz="2700" kern="0" baseline="0" dirty="0">
              <a:latin typeface="Arial" pitchFamily="34" charset="0"/>
              <a:cs typeface="Arial" pitchFamily="34" charset="0"/>
            </a:endParaRPr>
          </a:p>
          <a:p>
            <a:pPr eaLnBrk="1" hangingPunct="1"/>
            <a:endParaRPr lang="en-US" sz="1900" b="1" kern="0" baseline="0" dirty="0"/>
          </a:p>
        </p:txBody>
      </p:sp>
      <p:sp>
        <p:nvSpPr>
          <p:cNvPr id="7" name="TextBox 6"/>
          <p:cNvSpPr txBox="1"/>
          <p:nvPr/>
        </p:nvSpPr>
        <p:spPr>
          <a:xfrm>
            <a:off x="1619480" y="2642348"/>
            <a:ext cx="2451100" cy="1092607"/>
          </a:xfrm>
          <a:prstGeom prst="rect">
            <a:avLst/>
          </a:prstGeom>
          <a:noFill/>
        </p:spPr>
        <p:txBody>
          <a:bodyPr wrap="square" rtlCol="0">
            <a:spAutoFit/>
          </a:bodyPr>
          <a:lstStyle/>
          <a:p>
            <a:r>
              <a:rPr lang="en-US" sz="6500" b="1" baseline="0" dirty="0" smtClean="0">
                <a:solidFill>
                  <a:srgbClr val="BB7D63"/>
                </a:solidFill>
              </a:rPr>
              <a:t>$10.8</a:t>
            </a:r>
            <a:endParaRPr lang="en-US" sz="6500" b="1" baseline="0" dirty="0">
              <a:solidFill>
                <a:srgbClr val="BB7D63"/>
              </a:solidFill>
            </a:endParaRPr>
          </a:p>
        </p:txBody>
      </p:sp>
      <p:sp>
        <p:nvSpPr>
          <p:cNvPr id="9" name="TextBox 8"/>
          <p:cNvSpPr txBox="1"/>
          <p:nvPr/>
        </p:nvSpPr>
        <p:spPr>
          <a:xfrm>
            <a:off x="2497559" y="3424262"/>
            <a:ext cx="1376467" cy="584775"/>
          </a:xfrm>
          <a:prstGeom prst="rect">
            <a:avLst/>
          </a:prstGeom>
          <a:noFill/>
        </p:spPr>
        <p:txBody>
          <a:bodyPr wrap="none" rtlCol="0">
            <a:spAutoFit/>
          </a:bodyPr>
          <a:lstStyle/>
          <a:p>
            <a:r>
              <a:rPr lang="en-US" sz="4800" dirty="0" smtClean="0">
                <a:solidFill>
                  <a:schemeClr val="tx2">
                    <a:lumMod val="60000"/>
                    <a:lumOff val="40000"/>
                  </a:schemeClr>
                </a:solidFill>
              </a:rPr>
              <a:t>Trillion</a:t>
            </a:r>
            <a:endParaRPr lang="en-US" sz="4800" dirty="0">
              <a:solidFill>
                <a:schemeClr val="tx2">
                  <a:lumMod val="60000"/>
                  <a:lumOff val="40000"/>
                </a:schemeClr>
              </a:solidFill>
            </a:endParaRPr>
          </a:p>
        </p:txBody>
      </p:sp>
      <p:sp>
        <p:nvSpPr>
          <p:cNvPr id="10" name="TextBox 9"/>
          <p:cNvSpPr txBox="1"/>
          <p:nvPr/>
        </p:nvSpPr>
        <p:spPr>
          <a:xfrm>
            <a:off x="4507454" y="2883043"/>
            <a:ext cx="2634054" cy="830997"/>
          </a:xfrm>
          <a:prstGeom prst="rect">
            <a:avLst/>
          </a:prstGeom>
          <a:noFill/>
        </p:spPr>
        <p:txBody>
          <a:bodyPr wrap="none" rtlCol="0">
            <a:spAutoFit/>
          </a:bodyPr>
          <a:lstStyle/>
          <a:p>
            <a:r>
              <a:rPr lang="en-US" sz="3600" dirty="0" smtClean="0"/>
              <a:t>In short-term</a:t>
            </a:r>
          </a:p>
          <a:p>
            <a:r>
              <a:rPr lang="en-US" sz="3600" dirty="0" smtClean="0"/>
              <a:t>liquid investments</a:t>
            </a:r>
            <a:endParaRPr lang="en-US" sz="3600" dirty="0"/>
          </a:p>
        </p:txBody>
      </p:sp>
      <p:cxnSp>
        <p:nvCxnSpPr>
          <p:cNvPr id="12" name="Straight Connector 11"/>
          <p:cNvCxnSpPr/>
          <p:nvPr/>
        </p:nvCxnSpPr>
        <p:spPr>
          <a:xfrm>
            <a:off x="4206240" y="2840019"/>
            <a:ext cx="0" cy="1194099"/>
          </a:xfrm>
          <a:prstGeom prst="line">
            <a:avLst/>
          </a:prstGeom>
          <a:ln w="38100">
            <a:solidFill>
              <a:srgbClr val="BB7D63"/>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52450" y="6178043"/>
            <a:ext cx="5288056" cy="246221"/>
          </a:xfrm>
          <a:prstGeom prst="rect">
            <a:avLst/>
          </a:prstGeom>
        </p:spPr>
        <p:txBody>
          <a:bodyPr wrap="square">
            <a:spAutoFit/>
          </a:bodyPr>
          <a:lstStyle/>
          <a:p>
            <a:r>
              <a:rPr lang="en-US" sz="1000" baseline="0" dirty="0" smtClean="0">
                <a:latin typeface="Arial" pitchFamily="34" charset="0"/>
                <a:cs typeface="Arial" pitchFamily="34" charset="0"/>
              </a:rPr>
              <a:t>Source: </a:t>
            </a:r>
            <a:r>
              <a:rPr lang="en-US" sz="1000" i="1" baseline="0" dirty="0" smtClean="0">
                <a:latin typeface="Arial" pitchFamily="34" charset="0"/>
                <a:cs typeface="Arial" pitchFamily="34" charset="0"/>
              </a:rPr>
              <a:t>Guide to the Markets,</a:t>
            </a:r>
            <a:r>
              <a:rPr lang="en-US" sz="1000" baseline="0" dirty="0" smtClean="0">
                <a:latin typeface="Arial" pitchFamily="34" charset="0"/>
                <a:cs typeface="Arial" pitchFamily="34" charset="0"/>
              </a:rPr>
              <a:t> JPMorgan, January 2014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txBox="1">
            <a:spLocks noChangeArrowheads="1"/>
          </p:cNvSpPr>
          <p:nvPr/>
        </p:nvSpPr>
        <p:spPr bwMode="auto">
          <a:xfrm>
            <a:off x="638176" y="1132247"/>
            <a:ext cx="7832724" cy="4460687"/>
          </a:xfrm>
          <a:prstGeom prst="rect">
            <a:avLst/>
          </a:prstGeom>
          <a:solidFill>
            <a:schemeClr val="bg1"/>
          </a:solidFill>
          <a:ln w="19050">
            <a:noFill/>
            <a:miter lim="800000"/>
            <a:headEnd/>
            <a:tailEnd/>
          </a:ln>
          <a:effectLst/>
        </p:spPr>
        <p:txBody>
          <a:bodyPr vert="horz" wrap="square" lIns="365760" tIns="365760" rIns="91440" bIns="365760" numCol="1" anchor="t" anchorCtr="0" compatLnSpc="1">
            <a:prstTxWarp prst="textNoShape">
              <a:avLst/>
            </a:prstTxWarp>
          </a:bodyPr>
          <a:lstStyle/>
          <a:p>
            <a:pPr>
              <a:lnSpc>
                <a:spcPct val="90000"/>
              </a:lnSpc>
              <a:spcBef>
                <a:spcPts val="1800"/>
              </a:spcBef>
            </a:pPr>
            <a:r>
              <a:rPr lang="en-US" baseline="0" dirty="0" smtClean="0">
                <a:latin typeface="Arial" pitchFamily="34" charset="0"/>
                <a:cs typeface="Arial" pitchFamily="34" charset="0"/>
              </a:rPr>
              <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Average Savings Account			0.12%</a:t>
            </a:r>
          </a:p>
          <a:p>
            <a:pPr>
              <a:lnSpc>
                <a:spcPct val="90000"/>
              </a:lnSpc>
              <a:spcBef>
                <a:spcPts val="1800"/>
              </a:spcBef>
            </a:pPr>
            <a:r>
              <a:rPr lang="en-US" baseline="0" dirty="0" smtClean="0">
                <a:latin typeface="Arial" pitchFamily="34" charset="0"/>
                <a:cs typeface="Arial" pitchFamily="34" charset="0"/>
              </a:rPr>
              <a:t>1-Year CD					0.23%</a:t>
            </a:r>
          </a:p>
          <a:p>
            <a:pPr>
              <a:lnSpc>
                <a:spcPct val="90000"/>
              </a:lnSpc>
              <a:spcBef>
                <a:spcPts val="1800"/>
              </a:spcBef>
            </a:pPr>
            <a:r>
              <a:rPr lang="en-US" baseline="0" dirty="0" smtClean="0">
                <a:latin typeface="Arial" pitchFamily="34" charset="0"/>
                <a:cs typeface="Arial" pitchFamily="34" charset="0"/>
              </a:rPr>
              <a:t>5-Year CD					0.80%</a:t>
            </a:r>
          </a:p>
          <a:p>
            <a:pPr>
              <a:lnSpc>
                <a:spcPct val="90000"/>
              </a:lnSpc>
              <a:spcBef>
                <a:spcPts val="1800"/>
              </a:spcBef>
            </a:pPr>
            <a:r>
              <a:rPr lang="en-US" baseline="0" dirty="0" smtClean="0">
                <a:latin typeface="Arial" pitchFamily="34" charset="0"/>
                <a:cs typeface="Arial" pitchFamily="34" charset="0"/>
              </a:rPr>
              <a:t>5-Year Treasury				1.50%</a:t>
            </a:r>
          </a:p>
          <a:p>
            <a:pPr>
              <a:lnSpc>
                <a:spcPct val="90000"/>
              </a:lnSpc>
              <a:spcBef>
                <a:spcPts val="1800"/>
              </a:spcBef>
            </a:pPr>
            <a:r>
              <a:rPr lang="en-US" baseline="0" dirty="0" smtClean="0">
                <a:latin typeface="Arial" pitchFamily="34" charset="0"/>
                <a:cs typeface="Arial" pitchFamily="34" charset="0"/>
              </a:rPr>
              <a:t>10-Year Treasury				2.71%</a:t>
            </a:r>
          </a:p>
          <a:p>
            <a:pPr>
              <a:lnSpc>
                <a:spcPct val="90000"/>
              </a:lnSpc>
              <a:spcBef>
                <a:spcPts val="1800"/>
              </a:spcBef>
            </a:pPr>
            <a:endParaRPr lang="en-US" baseline="0" dirty="0" smtClean="0">
              <a:latin typeface="Arial" pitchFamily="34" charset="0"/>
              <a:cs typeface="Arial" pitchFamily="34" charset="0"/>
            </a:endParaRPr>
          </a:p>
          <a:p>
            <a:pPr>
              <a:lnSpc>
                <a:spcPct val="90000"/>
              </a:lnSpc>
              <a:spcBef>
                <a:spcPts val="1800"/>
              </a:spcBef>
            </a:pPr>
            <a:endParaRPr lang="en-US" i="1" baseline="0" dirty="0" smtClean="0">
              <a:latin typeface="Arial" pitchFamily="34" charset="0"/>
              <a:cs typeface="Arial" pitchFamily="34" charset="0"/>
            </a:endParaRPr>
          </a:p>
          <a:p>
            <a:pPr>
              <a:lnSpc>
                <a:spcPct val="90000"/>
              </a:lnSpc>
              <a:spcBef>
                <a:spcPts val="1800"/>
              </a:spcBef>
            </a:pPr>
            <a:endParaRPr lang="en-US" baseline="0" dirty="0">
              <a:latin typeface="Arial" pitchFamily="34" charset="0"/>
              <a:cs typeface="Arial" pitchFamily="34" charset="0"/>
            </a:endParaRPr>
          </a:p>
        </p:txBody>
      </p:sp>
      <p:sp>
        <p:nvSpPr>
          <p:cNvPr id="6"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Interest Rates at Historic Lows</a:t>
            </a:r>
            <a:endParaRPr lang="en-US" sz="2700" kern="0" baseline="0" dirty="0">
              <a:latin typeface="Arial" pitchFamily="34" charset="0"/>
              <a:cs typeface="Arial" pitchFamily="34" charset="0"/>
            </a:endParaRPr>
          </a:p>
          <a:p>
            <a:pPr eaLnBrk="1" hangingPunct="1"/>
            <a:endParaRPr lang="en-US" sz="1900" b="1" kern="0" baseline="0" dirty="0"/>
          </a:p>
        </p:txBody>
      </p:sp>
      <p:sp>
        <p:nvSpPr>
          <p:cNvPr id="8" name="Rectangle 7"/>
          <p:cNvSpPr/>
          <p:nvPr/>
        </p:nvSpPr>
        <p:spPr>
          <a:xfrm>
            <a:off x="552450" y="6178043"/>
            <a:ext cx="5288056" cy="400110"/>
          </a:xfrm>
          <a:prstGeom prst="rect">
            <a:avLst/>
          </a:prstGeom>
        </p:spPr>
        <p:txBody>
          <a:bodyPr wrap="square">
            <a:spAutoFit/>
          </a:bodyPr>
          <a:lstStyle/>
          <a:p>
            <a:r>
              <a:rPr lang="en-US" sz="1000" baseline="0" dirty="0" smtClean="0">
                <a:latin typeface="Arial" pitchFamily="34" charset="0"/>
                <a:cs typeface="Arial" pitchFamily="34" charset="0"/>
              </a:rPr>
              <a:t>Sources: bankrate.com and federalreserve.gov, as of February 18, 2014. </a:t>
            </a:r>
            <a:br>
              <a:rPr lang="en-US" sz="1000" baseline="0" dirty="0" smtClean="0">
                <a:latin typeface="Arial" pitchFamily="34" charset="0"/>
                <a:cs typeface="Arial" pitchFamily="34" charset="0"/>
              </a:rPr>
            </a:br>
            <a:r>
              <a:rPr lang="en-US" sz="1000" baseline="0" dirty="0" smtClean="0">
                <a:latin typeface="Arial" pitchFamily="34" charset="0"/>
                <a:cs typeface="Arial" pitchFamily="34" charset="0"/>
              </a:rPr>
              <a:t>Generally a higher rate of return involves a higher degree of risk.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94329"/>
            <a:ext cx="8229600" cy="4525963"/>
          </a:xfrm>
        </p:spPr>
        <p:txBody>
          <a:bodyPr>
            <a:normAutofit/>
          </a:bodyPr>
          <a:lstStyle/>
          <a:p>
            <a:pPr>
              <a:buFont typeface="Arial" charset="0"/>
              <a:buNone/>
            </a:pPr>
            <a:r>
              <a:rPr lang="en-US" sz="2800" dirty="0" smtClean="0">
                <a:latin typeface="Arial" pitchFamily="34" charset="0"/>
                <a:ea typeface="ＭＳ Ｐゴシック" pitchFamily="-16" charset="-128"/>
                <a:cs typeface="Arial" pitchFamily="34" charset="0"/>
              </a:rPr>
              <a:t>	</a:t>
            </a:r>
            <a:r>
              <a:rPr lang="en-US" sz="2500" dirty="0" smtClean="0">
                <a:latin typeface="Arial" pitchFamily="34" charset="0"/>
                <a:ea typeface="ＭＳ Ｐゴシック" pitchFamily="-16" charset="-128"/>
                <a:cs typeface="Arial" pitchFamily="34" charset="0"/>
              </a:rPr>
              <a:t>“A long spell of low interest rates has created a windfall worth billions to banks, mortgage borrowers and others it was designed to benefit. </a:t>
            </a:r>
            <a:r>
              <a:rPr lang="en-US" sz="2500" b="1" dirty="0" smtClean="0">
                <a:solidFill>
                  <a:srgbClr val="A84D10"/>
                </a:solidFill>
                <a:latin typeface="Arial" pitchFamily="34" charset="0"/>
                <a:ea typeface="ＭＳ Ｐゴシック" pitchFamily="-16" charset="-128"/>
                <a:cs typeface="Arial" pitchFamily="34" charset="0"/>
              </a:rPr>
              <a:t>But for many people who were counting on their nest eggs, those same low rates can spell trouble. The longer the Central Bank keeps interest rates low to stimulate the economy, the more money it pulls out of the pockets of millions of savers.”</a:t>
            </a:r>
            <a:r>
              <a:rPr lang="en-US" sz="2800" dirty="0" smtClean="0">
                <a:latin typeface="Arial" pitchFamily="34" charset="0"/>
                <a:ea typeface="ＭＳ Ｐゴシック" pitchFamily="-16" charset="-128"/>
                <a:cs typeface="Arial" pitchFamily="34" charset="0"/>
              </a:rPr>
              <a:t/>
            </a:r>
            <a:br>
              <a:rPr lang="en-US" sz="2800" dirty="0" smtClean="0">
                <a:latin typeface="Arial" pitchFamily="34" charset="0"/>
                <a:ea typeface="ＭＳ Ｐゴシック" pitchFamily="-16" charset="-128"/>
                <a:cs typeface="Arial" pitchFamily="34" charset="0"/>
              </a:rPr>
            </a:br>
            <a:endParaRPr lang="en-US" sz="2800" dirty="0" smtClean="0">
              <a:latin typeface="Arial" pitchFamily="34" charset="0"/>
              <a:ea typeface="ＭＳ Ｐゴシック" pitchFamily="-16" charset="-128"/>
              <a:cs typeface="Arial" pitchFamily="34" charset="0"/>
            </a:endParaRPr>
          </a:p>
          <a:p>
            <a:pPr algn="r">
              <a:buFont typeface="Arial" charset="0"/>
              <a:buNone/>
            </a:pPr>
            <a:r>
              <a:rPr lang="en-US" sz="1400" dirty="0" smtClean="0">
                <a:latin typeface="Arial" pitchFamily="34" charset="0"/>
                <a:ea typeface="ＭＳ Ｐゴシック" pitchFamily="-16" charset="-128"/>
                <a:cs typeface="Arial" pitchFamily="34" charset="0"/>
              </a:rPr>
              <a:t>– </a:t>
            </a:r>
            <a:r>
              <a:rPr lang="en-US" sz="1400" i="1" dirty="0" smtClean="0">
                <a:latin typeface="Arial" pitchFamily="34" charset="0"/>
                <a:ea typeface="ＭＳ Ｐゴシック" pitchFamily="-16" charset="-128"/>
                <a:cs typeface="Arial" pitchFamily="34" charset="0"/>
              </a:rPr>
              <a:t>Fed’s Low Interest Rates Crack Retirees’ Nest Eggs, </a:t>
            </a:r>
            <a:r>
              <a:rPr lang="en-US" sz="1400" dirty="0" smtClean="0">
                <a:latin typeface="Arial" pitchFamily="34" charset="0"/>
                <a:ea typeface="ＭＳ Ｐゴシック" pitchFamily="-16" charset="-128"/>
                <a:cs typeface="Arial" pitchFamily="34" charset="0"/>
              </a:rPr>
              <a:t>Wall Street Journal, April 4, 2011</a:t>
            </a:r>
          </a:p>
        </p:txBody>
      </p:sp>
      <p:sp>
        <p:nvSpPr>
          <p:cNvPr id="6"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Interest Rates at Historic Lows</a:t>
            </a:r>
            <a:endParaRPr lang="en-US" sz="2700" kern="0" baseline="0" dirty="0">
              <a:latin typeface="Arial" pitchFamily="34" charset="0"/>
              <a:cs typeface="Arial" pitchFamily="34" charset="0"/>
            </a:endParaRPr>
          </a:p>
          <a:p>
            <a:pPr eaLnBrk="1" hangingPunct="1"/>
            <a:endParaRPr lang="en-US" sz="1900" b="1" kern="0" baseline="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739265"/>
            <a:ext cx="8229600" cy="4337704"/>
          </a:xfrm>
        </p:spPr>
        <p:txBody>
          <a:bodyPr>
            <a:normAutofit/>
          </a:bodyPr>
          <a:lstStyle/>
          <a:p>
            <a:pPr marL="347472" indent="0">
              <a:buFont typeface="Arial" charset="0"/>
              <a:buNone/>
            </a:pPr>
            <a:r>
              <a:rPr lang="en-US" sz="2500" dirty="0" smtClean="0">
                <a:latin typeface="Arial" pitchFamily="34" charset="0"/>
                <a:ea typeface="ＭＳ Ｐゴシック" pitchFamily="-16" charset="-128"/>
                <a:cs typeface="Arial" pitchFamily="34" charset="0"/>
              </a:rPr>
              <a:t>“Among the most vulnerable are retirees, who have few options to restore lost income on investments built up over entire lifetimes.”</a:t>
            </a:r>
          </a:p>
          <a:p>
            <a:pPr marL="347472">
              <a:buFont typeface="Arial" charset="0"/>
              <a:buNone/>
            </a:pPr>
            <a:endParaRPr lang="en-US" sz="2500" dirty="0" smtClean="0">
              <a:latin typeface="Arial" pitchFamily="34" charset="0"/>
              <a:ea typeface="ＭＳ Ｐゴシック" pitchFamily="-16" charset="-128"/>
              <a:cs typeface="Arial" pitchFamily="34" charset="0"/>
            </a:endParaRPr>
          </a:p>
          <a:p>
            <a:pPr marL="347472" indent="0">
              <a:buNone/>
            </a:pPr>
            <a:r>
              <a:rPr lang="en-US" sz="2500" dirty="0" smtClean="0">
                <a:latin typeface="Arial" pitchFamily="34" charset="0"/>
                <a:ea typeface="ＭＳ Ｐゴシック" pitchFamily="-16" charset="-128"/>
                <a:cs typeface="Arial" pitchFamily="34" charset="0"/>
              </a:rPr>
              <a:t>“They’re losing their investment income precisely at the time when they need it most.”</a:t>
            </a:r>
          </a:p>
          <a:p>
            <a:pPr marL="0" indent="0">
              <a:buNone/>
            </a:pPr>
            <a:endParaRPr lang="en-US" sz="2800" dirty="0" smtClean="0">
              <a:latin typeface="Arial" pitchFamily="34" charset="0"/>
              <a:ea typeface="ＭＳ Ｐゴシック" pitchFamily="-16" charset="-128"/>
              <a:cs typeface="Arial" pitchFamily="34" charset="0"/>
            </a:endParaRPr>
          </a:p>
          <a:p>
            <a:pPr marL="0" indent="0" algn="r">
              <a:buNone/>
            </a:pPr>
            <a:r>
              <a:rPr lang="en-US" sz="1400" dirty="0" smtClean="0">
                <a:latin typeface="Arial" pitchFamily="34" charset="0"/>
                <a:ea typeface="ＭＳ Ｐゴシック" pitchFamily="-16" charset="-128"/>
                <a:cs typeface="Arial" pitchFamily="34" charset="0"/>
              </a:rPr>
              <a:t>– </a:t>
            </a:r>
            <a:r>
              <a:rPr lang="en-US" sz="1400" i="1" dirty="0" smtClean="0">
                <a:latin typeface="Arial" pitchFamily="34" charset="0"/>
                <a:ea typeface="ＭＳ Ｐゴシック" pitchFamily="-16" charset="-128"/>
                <a:cs typeface="Arial" pitchFamily="34" charset="0"/>
              </a:rPr>
              <a:t>Fed’s Low Interest Rates Crack Retirees’ Nest Eggs,</a:t>
            </a:r>
            <a:r>
              <a:rPr lang="en-US" sz="1400" dirty="0" smtClean="0">
                <a:latin typeface="Arial" pitchFamily="34" charset="0"/>
                <a:ea typeface="ＭＳ Ｐゴシック" pitchFamily="-16" charset="-128"/>
                <a:cs typeface="Arial" pitchFamily="34" charset="0"/>
              </a:rPr>
              <a:t> Wall Street Journal, April 4, 2011</a:t>
            </a:r>
          </a:p>
          <a:p>
            <a:pPr marL="0" indent="0">
              <a:buFont typeface="Arial" charset="0"/>
              <a:buNone/>
            </a:pPr>
            <a:endParaRPr lang="en-US" sz="2800" dirty="0" smtClean="0">
              <a:latin typeface="Arial" pitchFamily="34" charset="0"/>
              <a:ea typeface="ＭＳ Ｐゴシック" pitchFamily="-16" charset="-128"/>
              <a:cs typeface="Arial" pitchFamily="34" charset="0"/>
            </a:endParaRPr>
          </a:p>
        </p:txBody>
      </p:sp>
      <p:sp>
        <p:nvSpPr>
          <p:cNvPr id="6"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Interest Rates at Historic Lows</a:t>
            </a:r>
            <a:endParaRPr lang="en-US" sz="2700" kern="0" baseline="0" dirty="0">
              <a:latin typeface="Arial" pitchFamily="34" charset="0"/>
              <a:cs typeface="Arial" pitchFamily="34" charset="0"/>
            </a:endParaRPr>
          </a:p>
          <a:p>
            <a:pPr eaLnBrk="1" hangingPunct="1"/>
            <a:endParaRPr lang="en-US" sz="2700" b="1" kern="0" baseline="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txBox="1">
            <a:spLocks noChangeArrowheads="1"/>
          </p:cNvSpPr>
          <p:nvPr/>
        </p:nvSpPr>
        <p:spPr bwMode="auto">
          <a:xfrm>
            <a:off x="457200" y="6858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Interest Rates at Historic Lows</a:t>
            </a:r>
          </a:p>
        </p:txBody>
      </p:sp>
      <p:pic>
        <p:nvPicPr>
          <p:cNvPr id="7" name="Picture 6" descr="Cost-Income.jpg"/>
          <p:cNvPicPr>
            <a:picLocks noChangeAspect="1"/>
          </p:cNvPicPr>
          <p:nvPr/>
        </p:nvPicPr>
        <p:blipFill>
          <a:blip r:embed="rId3" cstate="print"/>
          <a:stretch>
            <a:fillRect/>
          </a:stretch>
        </p:blipFill>
        <p:spPr>
          <a:xfrm>
            <a:off x="643459" y="2598798"/>
            <a:ext cx="7949793" cy="3421075"/>
          </a:xfrm>
          <a:prstGeom prst="rect">
            <a:avLst/>
          </a:prstGeom>
        </p:spPr>
      </p:pic>
      <p:sp>
        <p:nvSpPr>
          <p:cNvPr id="4" name="Content Placeholder 2"/>
          <p:cNvSpPr>
            <a:spLocks noGrp="1"/>
          </p:cNvSpPr>
          <p:nvPr>
            <p:ph idx="1"/>
          </p:nvPr>
        </p:nvSpPr>
        <p:spPr>
          <a:xfrm>
            <a:off x="457199" y="1645584"/>
            <a:ext cx="8448675" cy="983316"/>
          </a:xfrm>
        </p:spPr>
        <p:txBody>
          <a:bodyPr>
            <a:normAutofit/>
          </a:bodyPr>
          <a:lstStyle/>
          <a:p>
            <a:pPr marL="0" indent="0">
              <a:buFont typeface="Arial" charset="0"/>
              <a:buNone/>
            </a:pPr>
            <a:r>
              <a:rPr lang="en-US" sz="2500" dirty="0" smtClean="0">
                <a:latin typeface="Arial" pitchFamily="34" charset="0"/>
                <a:ea typeface="ＭＳ Ｐゴシック" pitchFamily="-16" charset="-128"/>
                <a:cs typeface="Arial" pitchFamily="34" charset="0"/>
              </a:rPr>
              <a:t>What would the Cost of Income be for investments in order to create $20,000 in annual income?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9B5F0E"/>
      </a:accent1>
      <a:accent2>
        <a:srgbClr val="D1C2A3"/>
      </a:accent2>
      <a:accent3>
        <a:srgbClr val="FFFFFF"/>
      </a:accent3>
      <a:accent4>
        <a:srgbClr val="000000"/>
      </a:accent4>
      <a:accent5>
        <a:srgbClr val="CBB6AA"/>
      </a:accent5>
      <a:accent6>
        <a:srgbClr val="BDB093"/>
      </a:accent6>
      <a:hlink>
        <a:srgbClr val="3B6E8F"/>
      </a:hlink>
      <a:folHlink>
        <a:srgbClr val="80A1B6"/>
      </a:folHlink>
    </a:clrScheme>
    <a:fontScheme name="Custom Desig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9B5F0E"/>
        </a:accent1>
        <a:accent2>
          <a:srgbClr val="D1C2A3"/>
        </a:accent2>
        <a:accent3>
          <a:srgbClr val="FFFFFF"/>
        </a:accent3>
        <a:accent4>
          <a:srgbClr val="000000"/>
        </a:accent4>
        <a:accent5>
          <a:srgbClr val="CBB6AA"/>
        </a:accent5>
        <a:accent6>
          <a:srgbClr val="BDB093"/>
        </a:accent6>
        <a:hlink>
          <a:srgbClr val="3B6E8F"/>
        </a:hlink>
        <a:folHlink>
          <a:srgbClr val="80A1B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34757</TotalTime>
  <Words>4723</Words>
  <Application>Microsoft Office PowerPoint</Application>
  <PresentationFormat>On-screen Show (4:3)</PresentationFormat>
  <Paragraphs>499</Paragraphs>
  <Slides>39</Slides>
  <Notes>39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Times</vt:lpstr>
      <vt:lpstr>ＭＳ Ｐゴシック</vt:lpstr>
      <vt:lpstr>Calibri</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Information TA Asset Allocation - Moderate Performance Update March 31,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Member company of the AEGON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4Q13 Transamerica Retirement Income Max</dc:title>
  <dc:subject>Guaranteed Retirement Income</dc:subject>
  <dc:creator>Transamerica 2013</dc:creator>
  <cp:keywords>Transamerica, Retirement Income Max, withdrawal percentage, highest withdrawal percentage, highest income, variable annuity, retirement income, lifetime income, full life, uncapped, protection, monthly, monthly ratchet, automatic, automatic step-up, step-up, monthiversary, guarantee, guaranteed income, guaranteed retirement income, retirement income solutions, maximize retirement income, maximize your retirement income, maximize, income, get the most from your retirement, growth, compounding growth, growth on growth, stackable growth, financial professional, financial advisor, financial planner, retirement risks, volatility, inflation, longevity, market gains, lock gains, market decline, market crash, market future, future market performance, calculate, purchase, retirement planning, growing and protecting, nest egg, up market, down market, investment options, subaccounts, asset allocation, safety, professional management, portfolio management, low cost, living benefit, Guaranteed lifetime payout options, Guaranteed death benefit options, Tax-deferred earnings accumulation, policy, policies, contract, preserve income, preserve,</cp:keywords>
  <cp:lastModifiedBy>Cao, Thomas</cp:lastModifiedBy>
  <cp:revision>2668</cp:revision>
  <cp:lastPrinted>2014-04-15T18:40:47Z</cp:lastPrinted>
  <dcterms:created xsi:type="dcterms:W3CDTF">2010-07-21T16:07:13Z</dcterms:created>
  <dcterms:modified xsi:type="dcterms:W3CDTF">2014-04-30T18:12:20Z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MarkAsFinal">
    <vt:bool>true</vt:bool>
  </property>
</Properties>
</file>